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7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7B3299-EB61-4B13-94B3-F5AFE0548AB5}" type="datetimeFigureOut">
              <a:rPr lang="th-TH" smtClean="0"/>
              <a:t>12/03/61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4E574F-FD0E-4733-AEFE-15061905780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8514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704F09-6192-4F4B-BD4E-C416EA5953F4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69A048-3E23-463B-8DD9-DB28D05ED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417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73F00-DF5E-44C5-B95B-FE440BFB1150}" type="slidenum">
              <a:rPr lang="th-TH" smtClean="0">
                <a:solidFill>
                  <a:prstClr val="black"/>
                </a:solidFill>
              </a:rPr>
              <a:pPr/>
              <a:t>2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746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4" y="8845570"/>
            <a:ext cx="2971800" cy="46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 anchor="b"/>
          <a:lstStyle/>
          <a:p>
            <a:pPr algn="r"/>
            <a:fld id="{B8220077-35B2-4CA2-942D-505C8A0CB027}" type="slidenum">
              <a:rPr lang="en-US" altLang="th-TH" sz="1200">
                <a:solidFill>
                  <a:srgbClr val="000000"/>
                </a:solidFill>
                <a:cs typeface="Angsana New" pitchFamily="18" charset="-34"/>
              </a:rPr>
              <a:pPr algn="r"/>
              <a:t>7</a:t>
            </a:fld>
            <a:endParaRPr lang="th-TH" altLang="th-TH" sz="1200">
              <a:solidFill>
                <a:srgbClr val="000000"/>
              </a:solidFill>
              <a:cs typeface="Angsana New" pitchFamily="18" charset="-34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0138" y="698500"/>
            <a:ext cx="4657725" cy="3492500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ln/>
          <a:extLst/>
        </p:spPr>
        <p:txBody>
          <a:bodyPr/>
          <a:lstStyle/>
          <a:p>
            <a:pPr>
              <a:defRPr/>
            </a:pPr>
            <a:r>
              <a:rPr lang="th-TH" sz="1400" b="1" u="sng" dirty="0">
                <a:latin typeface="Angsana New" pitchFamily="18" charset="-34"/>
                <a:cs typeface="Angsana New" pitchFamily="18" charset="-34"/>
              </a:rPr>
              <a:t>กลุ่มที่ </a:t>
            </a:r>
            <a:r>
              <a:rPr lang="en-US" sz="1400" b="1" u="sng" dirty="0">
                <a:latin typeface="Angsana New" pitchFamily="18" charset="-34"/>
                <a:cs typeface="Angsana New" pitchFamily="18" charset="-34"/>
              </a:rPr>
              <a:t>4</a:t>
            </a:r>
            <a:r>
              <a:rPr lang="th-TH" sz="1400" b="1" u="sng" dirty="0">
                <a:latin typeface="Angsana New" pitchFamily="18" charset="-34"/>
                <a:cs typeface="Angsana New" pitchFamily="18" charset="-34"/>
              </a:rPr>
              <a:t>  คดีที่รัฐเป็นผู้เสียหาย </a:t>
            </a:r>
            <a:endParaRPr lang="en-US" sz="1400" dirty="0"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th-TH" sz="1400" dirty="0">
                <a:latin typeface="Angsana New" pitchFamily="18" charset="-34"/>
                <a:cs typeface="Angsana New" pitchFamily="18" charset="-34"/>
              </a:rPr>
              <a:t>       ห้วง </a:t>
            </a:r>
            <a:r>
              <a:rPr lang="th-TH" sz="1400" dirty="0" err="1">
                <a:latin typeface="Angsana New" pitchFamily="18" charset="-34"/>
                <a:cs typeface="Angsana New" pitchFamily="18" charset="-34"/>
              </a:rPr>
              <a:t>ไตรมาส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ปี 59   จับกุม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16,823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ราย  ผู้ต้องหา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23,649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คน  </a:t>
            </a:r>
          </a:p>
          <a:p>
            <a:pPr>
              <a:defRPr/>
            </a:pPr>
            <a:r>
              <a:rPr lang="th-TH" sz="1400" dirty="0">
                <a:latin typeface="Angsana New" pitchFamily="18" charset="-34"/>
                <a:cs typeface="Angsana New" pitchFamily="18" charset="-34"/>
              </a:rPr>
              <a:t>เมื่อเปรียบเทียบ  </a:t>
            </a:r>
            <a:r>
              <a:rPr lang="th-TH" sz="1400" dirty="0" err="1">
                <a:latin typeface="Angsana New" pitchFamily="18" charset="-34"/>
                <a:cs typeface="Angsana New" pitchFamily="18" charset="-34"/>
              </a:rPr>
              <a:t>ไตรมาส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ปี 5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8 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การจับกุม ลดลง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1,644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 ราย  </a:t>
            </a:r>
          </a:p>
          <a:p>
            <a:pPr>
              <a:defRPr/>
            </a:pPr>
            <a:r>
              <a:rPr lang="th-TH" sz="1400" dirty="0">
                <a:latin typeface="Angsana New" pitchFamily="18" charset="-34"/>
                <a:cs typeface="Angsana New" pitchFamily="18" charset="-34"/>
              </a:rPr>
              <a:t>จับกุมผู้ต้องหา ลดลง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 2,741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คน            </a:t>
            </a:r>
            <a:endParaRPr lang="en-US" sz="1400" dirty="0">
              <a:latin typeface="Angsana New" pitchFamily="18" charset="-34"/>
              <a:cs typeface="Angsana New" pitchFamily="18" charset="-34"/>
            </a:endParaRPr>
          </a:p>
          <a:p>
            <a:pPr marL="342858" indent="-342858" eaLnBrk="1" hangingPunct="1">
              <a:defRPr/>
            </a:pPr>
            <a:endParaRPr lang="th-TH" altLang="th-TH" dirty="0" smtClean="0"/>
          </a:p>
        </p:txBody>
      </p:sp>
    </p:spTree>
    <p:extLst>
      <p:ext uri="{BB962C8B-B14F-4D97-AF65-F5344CB8AC3E}">
        <p14:creationId xmlns:p14="http://schemas.microsoft.com/office/powerpoint/2010/main" val="2064695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4" y="8845570"/>
            <a:ext cx="2971800" cy="46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 anchor="b"/>
          <a:lstStyle/>
          <a:p>
            <a:pPr algn="r"/>
            <a:fld id="{B8220077-35B2-4CA2-942D-505C8A0CB027}" type="slidenum">
              <a:rPr lang="en-US" altLang="th-TH" sz="1200">
                <a:solidFill>
                  <a:srgbClr val="000000"/>
                </a:solidFill>
                <a:cs typeface="Angsana New" pitchFamily="18" charset="-34"/>
              </a:rPr>
              <a:pPr algn="r"/>
              <a:t>9</a:t>
            </a:fld>
            <a:endParaRPr lang="th-TH" altLang="th-TH" sz="1200">
              <a:solidFill>
                <a:srgbClr val="000000"/>
              </a:solidFill>
              <a:cs typeface="Angsana New" pitchFamily="18" charset="-34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ln/>
          <a:extLst/>
        </p:spPr>
        <p:txBody>
          <a:bodyPr/>
          <a:lstStyle/>
          <a:p>
            <a:pPr>
              <a:defRPr/>
            </a:pPr>
            <a:r>
              <a:rPr lang="th-TH" sz="1400" b="1" u="sng" dirty="0">
                <a:latin typeface="Angsana New" pitchFamily="18" charset="-34"/>
                <a:cs typeface="Angsana New" pitchFamily="18" charset="-34"/>
              </a:rPr>
              <a:t>กลุ่มที่ </a:t>
            </a:r>
            <a:r>
              <a:rPr lang="en-US" sz="1400" b="1" u="sng" dirty="0">
                <a:latin typeface="Angsana New" pitchFamily="18" charset="-34"/>
                <a:cs typeface="Angsana New" pitchFamily="18" charset="-34"/>
              </a:rPr>
              <a:t>4</a:t>
            </a:r>
            <a:r>
              <a:rPr lang="th-TH" sz="1400" b="1" u="sng" dirty="0">
                <a:latin typeface="Angsana New" pitchFamily="18" charset="-34"/>
                <a:cs typeface="Angsana New" pitchFamily="18" charset="-34"/>
              </a:rPr>
              <a:t>  คดีที่รัฐเป็นผู้เสียหาย </a:t>
            </a:r>
            <a:endParaRPr lang="en-US" sz="1400" dirty="0"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th-TH" sz="1400" dirty="0">
                <a:latin typeface="Angsana New" pitchFamily="18" charset="-34"/>
                <a:cs typeface="Angsana New" pitchFamily="18" charset="-34"/>
              </a:rPr>
              <a:t>       ห้วง </a:t>
            </a:r>
            <a:r>
              <a:rPr lang="th-TH" sz="1400" dirty="0" err="1">
                <a:latin typeface="Angsana New" pitchFamily="18" charset="-34"/>
                <a:cs typeface="Angsana New" pitchFamily="18" charset="-34"/>
              </a:rPr>
              <a:t>ไตรมาส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ปี 59   จับกุม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16,823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ราย  ผู้ต้องหา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23,649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คน  </a:t>
            </a:r>
          </a:p>
          <a:p>
            <a:pPr>
              <a:defRPr/>
            </a:pPr>
            <a:r>
              <a:rPr lang="th-TH" sz="1400" dirty="0">
                <a:latin typeface="Angsana New" pitchFamily="18" charset="-34"/>
                <a:cs typeface="Angsana New" pitchFamily="18" charset="-34"/>
              </a:rPr>
              <a:t>เมื่อเปรียบเทียบ  </a:t>
            </a:r>
            <a:r>
              <a:rPr lang="th-TH" sz="1400" dirty="0" err="1">
                <a:latin typeface="Angsana New" pitchFamily="18" charset="-34"/>
                <a:cs typeface="Angsana New" pitchFamily="18" charset="-34"/>
              </a:rPr>
              <a:t>ไตรมาส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ปี 5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8 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การจับกุม ลดลง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1,644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 ราย  </a:t>
            </a:r>
          </a:p>
          <a:p>
            <a:pPr>
              <a:defRPr/>
            </a:pPr>
            <a:r>
              <a:rPr lang="th-TH" sz="1400" dirty="0">
                <a:latin typeface="Angsana New" pitchFamily="18" charset="-34"/>
                <a:cs typeface="Angsana New" pitchFamily="18" charset="-34"/>
              </a:rPr>
              <a:t>จับกุมผู้ต้องหา ลดลง  </a:t>
            </a:r>
            <a:r>
              <a:rPr lang="en-US" sz="1400" dirty="0">
                <a:latin typeface="Angsana New" pitchFamily="18" charset="-34"/>
                <a:cs typeface="Angsana New" pitchFamily="18" charset="-34"/>
              </a:rPr>
              <a:t> 2,741 </a:t>
            </a:r>
            <a:r>
              <a:rPr lang="th-TH" sz="1400" dirty="0">
                <a:latin typeface="Angsana New" pitchFamily="18" charset="-34"/>
                <a:cs typeface="Angsana New" pitchFamily="18" charset="-34"/>
              </a:rPr>
              <a:t>  คน            </a:t>
            </a:r>
            <a:endParaRPr lang="en-US" sz="1400" dirty="0">
              <a:latin typeface="Angsana New" pitchFamily="18" charset="-34"/>
              <a:cs typeface="Angsana New" pitchFamily="18" charset="-34"/>
            </a:endParaRPr>
          </a:p>
          <a:p>
            <a:pPr marL="342858" indent="-342858" eaLnBrk="1" hangingPunct="1">
              <a:defRPr/>
            </a:pPr>
            <a:endParaRPr lang="th-TH" altLang="th-TH" dirty="0" smtClean="0"/>
          </a:p>
        </p:txBody>
      </p:sp>
    </p:spTree>
    <p:extLst>
      <p:ext uri="{BB962C8B-B14F-4D97-AF65-F5344CB8AC3E}">
        <p14:creationId xmlns:p14="http://schemas.microsoft.com/office/powerpoint/2010/main" val="2723778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4" y="8845570"/>
            <a:ext cx="2971800" cy="46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 anchor="b"/>
          <a:lstStyle/>
          <a:p>
            <a:pPr algn="r"/>
            <a:fld id="{B8220077-35B2-4CA2-942D-505C8A0CB027}" type="slidenum">
              <a:rPr lang="en-US" altLang="th-TH" sz="1200">
                <a:solidFill>
                  <a:srgbClr val="000000"/>
                </a:solidFill>
                <a:cs typeface="Angsana New" pitchFamily="18" charset="-34"/>
              </a:rPr>
              <a:pPr algn="r"/>
              <a:t>10</a:t>
            </a:fld>
            <a:endParaRPr lang="th-TH" altLang="th-TH" sz="1200">
              <a:solidFill>
                <a:srgbClr val="000000"/>
              </a:solidFill>
              <a:cs typeface="Angsana New" pitchFamily="18" charset="-34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0138" y="698500"/>
            <a:ext cx="4657725" cy="3492500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ln/>
          <a:extLst/>
        </p:spPr>
        <p:txBody>
          <a:bodyPr/>
          <a:lstStyle/>
          <a:p>
            <a:pPr marL="342858" indent="-342858" eaLnBrk="1" hangingPunct="1">
              <a:defRPr/>
            </a:pPr>
            <a:endParaRPr lang="th-TH" altLang="th-TH" dirty="0" smtClean="0"/>
          </a:p>
        </p:txBody>
      </p:sp>
    </p:spTree>
    <p:extLst>
      <p:ext uri="{BB962C8B-B14F-4D97-AF65-F5344CB8AC3E}">
        <p14:creationId xmlns:p14="http://schemas.microsoft.com/office/powerpoint/2010/main" val="2670457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4" y="9009890"/>
            <a:ext cx="2971800" cy="475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588" tIns="48295" rIns="96588" bIns="48295"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B8220077-35B2-4CA2-942D-505C8A0CB027}" type="slidenum">
              <a:rPr lang="en-US" altLang="th-TH" sz="1300">
                <a:solidFill>
                  <a:srgbClr val="000000"/>
                </a:solidFill>
                <a:latin typeface="Calibri"/>
                <a:cs typeface="Angsana New" pitchFamily="18" charset="-34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12</a:t>
            </a:fld>
            <a:endParaRPr lang="th-TH" altLang="th-TH" sz="1300" dirty="0">
              <a:solidFill>
                <a:srgbClr val="000000"/>
              </a:solidFill>
              <a:latin typeface="Calibri"/>
              <a:cs typeface="Angsana New" pitchFamily="18" charset="-34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7275" y="711200"/>
            <a:ext cx="4743450" cy="3557588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ln/>
          <a:extLst/>
        </p:spPr>
        <p:txBody>
          <a:bodyPr/>
          <a:lstStyle/>
          <a:p>
            <a:pPr>
              <a:defRPr/>
            </a:pPr>
            <a:r>
              <a:rPr lang="th-TH" sz="1500" b="1" u="sng" dirty="0">
                <a:latin typeface="Angsana New" pitchFamily="18" charset="-34"/>
                <a:cs typeface="Angsana New" pitchFamily="18" charset="-34"/>
              </a:rPr>
              <a:t>กลุ่มที่ </a:t>
            </a:r>
            <a:r>
              <a:rPr lang="en-US" sz="1500" b="1" u="sng" dirty="0">
                <a:latin typeface="Angsana New" pitchFamily="18" charset="-34"/>
                <a:cs typeface="Angsana New" pitchFamily="18" charset="-34"/>
              </a:rPr>
              <a:t>4</a:t>
            </a:r>
            <a:r>
              <a:rPr lang="th-TH" sz="1500" b="1" u="sng" dirty="0">
                <a:latin typeface="Angsana New" pitchFamily="18" charset="-34"/>
                <a:cs typeface="Angsana New" pitchFamily="18" charset="-34"/>
              </a:rPr>
              <a:t>  คดีที่รัฐเป็นผู้เสียหาย </a:t>
            </a:r>
            <a:endParaRPr lang="en-US" sz="1500" dirty="0"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th-TH" sz="1500" dirty="0">
                <a:latin typeface="Angsana New" pitchFamily="18" charset="-34"/>
                <a:cs typeface="Angsana New" pitchFamily="18" charset="-34"/>
              </a:rPr>
              <a:t>       ห้วง </a:t>
            </a:r>
            <a:r>
              <a:rPr lang="th-TH" sz="1500" dirty="0" err="1">
                <a:latin typeface="Angsana New" pitchFamily="18" charset="-34"/>
                <a:cs typeface="Angsana New" pitchFamily="18" charset="-34"/>
              </a:rPr>
              <a:t>ไตรมาส</a:t>
            </a:r>
            <a:r>
              <a:rPr lang="th-TH" sz="15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500" dirty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1500" dirty="0">
                <a:latin typeface="Angsana New" pitchFamily="18" charset="-34"/>
                <a:cs typeface="Angsana New" pitchFamily="18" charset="-34"/>
              </a:rPr>
              <a:t>ปี 59   จับกุม  </a:t>
            </a:r>
            <a:r>
              <a:rPr lang="en-US" sz="1500" dirty="0">
                <a:latin typeface="Angsana New" pitchFamily="18" charset="-34"/>
                <a:cs typeface="Angsana New" pitchFamily="18" charset="-34"/>
              </a:rPr>
              <a:t>16,823</a:t>
            </a:r>
            <a:r>
              <a:rPr lang="th-TH" sz="1500" dirty="0">
                <a:latin typeface="Angsana New" pitchFamily="18" charset="-34"/>
                <a:cs typeface="Angsana New" pitchFamily="18" charset="-34"/>
              </a:rPr>
              <a:t>  ราย  ผู้ต้องหา  </a:t>
            </a:r>
            <a:r>
              <a:rPr lang="en-US" sz="1500" dirty="0">
                <a:latin typeface="Angsana New" pitchFamily="18" charset="-34"/>
                <a:cs typeface="Angsana New" pitchFamily="18" charset="-34"/>
              </a:rPr>
              <a:t>23,649 </a:t>
            </a:r>
            <a:r>
              <a:rPr lang="th-TH" sz="1500" dirty="0">
                <a:latin typeface="Angsana New" pitchFamily="18" charset="-34"/>
                <a:cs typeface="Angsana New" pitchFamily="18" charset="-34"/>
              </a:rPr>
              <a:t>  คน  </a:t>
            </a:r>
          </a:p>
          <a:p>
            <a:pPr>
              <a:defRPr/>
            </a:pPr>
            <a:r>
              <a:rPr lang="th-TH" sz="1500" dirty="0">
                <a:latin typeface="Angsana New" pitchFamily="18" charset="-34"/>
                <a:cs typeface="Angsana New" pitchFamily="18" charset="-34"/>
              </a:rPr>
              <a:t>เมื่อเปรียบเทียบ  </a:t>
            </a:r>
            <a:r>
              <a:rPr lang="th-TH" sz="1500" dirty="0" err="1">
                <a:latin typeface="Angsana New" pitchFamily="18" charset="-34"/>
                <a:cs typeface="Angsana New" pitchFamily="18" charset="-34"/>
              </a:rPr>
              <a:t>ไตรมาส</a:t>
            </a:r>
            <a:r>
              <a:rPr lang="th-TH" sz="15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500" dirty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1500" dirty="0">
                <a:latin typeface="Angsana New" pitchFamily="18" charset="-34"/>
                <a:cs typeface="Angsana New" pitchFamily="18" charset="-34"/>
              </a:rPr>
              <a:t>ปี 5</a:t>
            </a:r>
            <a:r>
              <a:rPr lang="en-US" sz="1500" dirty="0">
                <a:latin typeface="Angsana New" pitchFamily="18" charset="-34"/>
                <a:cs typeface="Angsana New" pitchFamily="18" charset="-34"/>
              </a:rPr>
              <a:t>8  </a:t>
            </a:r>
            <a:r>
              <a:rPr lang="th-TH" sz="1500" dirty="0">
                <a:latin typeface="Angsana New" pitchFamily="18" charset="-34"/>
                <a:cs typeface="Angsana New" pitchFamily="18" charset="-34"/>
              </a:rPr>
              <a:t>การจับกุม ลดลง  </a:t>
            </a:r>
            <a:r>
              <a:rPr lang="en-US" sz="1500" dirty="0">
                <a:latin typeface="Angsana New" pitchFamily="18" charset="-34"/>
                <a:cs typeface="Angsana New" pitchFamily="18" charset="-34"/>
              </a:rPr>
              <a:t>1,644 </a:t>
            </a:r>
            <a:r>
              <a:rPr lang="th-TH" sz="1500" dirty="0">
                <a:latin typeface="Angsana New" pitchFamily="18" charset="-34"/>
                <a:cs typeface="Angsana New" pitchFamily="18" charset="-34"/>
              </a:rPr>
              <a:t>   ราย  </a:t>
            </a:r>
          </a:p>
          <a:p>
            <a:pPr>
              <a:defRPr/>
            </a:pPr>
            <a:r>
              <a:rPr lang="th-TH" sz="1500" dirty="0">
                <a:latin typeface="Angsana New" pitchFamily="18" charset="-34"/>
                <a:cs typeface="Angsana New" pitchFamily="18" charset="-34"/>
              </a:rPr>
              <a:t>จับกุมผู้ต้องหา ลดลง  </a:t>
            </a:r>
            <a:r>
              <a:rPr lang="en-US" sz="1500" dirty="0">
                <a:latin typeface="Angsana New" pitchFamily="18" charset="-34"/>
                <a:cs typeface="Angsana New" pitchFamily="18" charset="-34"/>
              </a:rPr>
              <a:t> 2,741 </a:t>
            </a:r>
            <a:r>
              <a:rPr lang="th-TH" sz="1500" dirty="0">
                <a:latin typeface="Angsana New" pitchFamily="18" charset="-34"/>
                <a:cs typeface="Angsana New" pitchFamily="18" charset="-34"/>
              </a:rPr>
              <a:t>  คน            </a:t>
            </a:r>
            <a:endParaRPr lang="en-US" sz="1500" dirty="0">
              <a:latin typeface="Angsana New" pitchFamily="18" charset="-34"/>
              <a:cs typeface="Angsana New" pitchFamily="18" charset="-34"/>
            </a:endParaRPr>
          </a:p>
          <a:p>
            <a:pPr marL="362204" indent="-362204">
              <a:defRPr/>
            </a:pPr>
            <a:endParaRPr lang="th-TH" altLang="th-TH" dirty="0" smtClean="0"/>
          </a:p>
        </p:txBody>
      </p:sp>
    </p:spTree>
    <p:extLst>
      <p:ext uri="{BB962C8B-B14F-4D97-AF65-F5344CB8AC3E}">
        <p14:creationId xmlns:p14="http://schemas.microsoft.com/office/powerpoint/2010/main" val="30422015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4" y="9009890"/>
            <a:ext cx="2971800" cy="475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588" tIns="48295" rIns="96588" bIns="48295"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B8220077-35B2-4CA2-942D-505C8A0CB027}" type="slidenum">
              <a:rPr lang="en-US" altLang="th-TH" sz="1300">
                <a:solidFill>
                  <a:srgbClr val="000000"/>
                </a:solidFill>
                <a:latin typeface="Calibri"/>
                <a:cs typeface="Angsana New" pitchFamily="18" charset="-34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13</a:t>
            </a:fld>
            <a:endParaRPr lang="th-TH" altLang="th-TH" sz="1300" dirty="0">
              <a:solidFill>
                <a:srgbClr val="000000"/>
              </a:solidFill>
              <a:latin typeface="Calibri"/>
              <a:cs typeface="Angsana New" pitchFamily="18" charset="-34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7275" y="711200"/>
            <a:ext cx="4743450" cy="3557588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ln/>
          <a:extLst/>
        </p:spPr>
        <p:txBody>
          <a:bodyPr/>
          <a:lstStyle/>
          <a:p>
            <a:pPr>
              <a:defRPr/>
            </a:pPr>
            <a:r>
              <a:rPr lang="th-TH" sz="1500" b="1" u="sng" dirty="0">
                <a:latin typeface="Angsana New" pitchFamily="18" charset="-34"/>
                <a:cs typeface="Angsana New" pitchFamily="18" charset="-34"/>
              </a:rPr>
              <a:t>กลุ่มที่ </a:t>
            </a:r>
            <a:r>
              <a:rPr lang="en-US" sz="1500" b="1" u="sng" dirty="0">
                <a:latin typeface="Angsana New" pitchFamily="18" charset="-34"/>
                <a:cs typeface="Angsana New" pitchFamily="18" charset="-34"/>
              </a:rPr>
              <a:t>4</a:t>
            </a:r>
            <a:r>
              <a:rPr lang="th-TH" sz="1500" b="1" u="sng" dirty="0">
                <a:latin typeface="Angsana New" pitchFamily="18" charset="-34"/>
                <a:cs typeface="Angsana New" pitchFamily="18" charset="-34"/>
              </a:rPr>
              <a:t>  คดีที่รัฐเป็นผู้เสียหาย </a:t>
            </a:r>
            <a:endParaRPr lang="en-US" sz="1500" dirty="0"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th-TH" sz="1500" dirty="0">
                <a:latin typeface="Angsana New" pitchFamily="18" charset="-34"/>
                <a:cs typeface="Angsana New" pitchFamily="18" charset="-34"/>
              </a:rPr>
              <a:t>       ห้วง </a:t>
            </a:r>
            <a:r>
              <a:rPr lang="th-TH" sz="1500" dirty="0" err="1">
                <a:latin typeface="Angsana New" pitchFamily="18" charset="-34"/>
                <a:cs typeface="Angsana New" pitchFamily="18" charset="-34"/>
              </a:rPr>
              <a:t>ไตรมาส</a:t>
            </a:r>
            <a:r>
              <a:rPr lang="th-TH" sz="15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500" dirty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1500" dirty="0">
                <a:latin typeface="Angsana New" pitchFamily="18" charset="-34"/>
                <a:cs typeface="Angsana New" pitchFamily="18" charset="-34"/>
              </a:rPr>
              <a:t>ปี 59   จับกุม  </a:t>
            </a:r>
            <a:r>
              <a:rPr lang="en-US" sz="1500" dirty="0">
                <a:latin typeface="Angsana New" pitchFamily="18" charset="-34"/>
                <a:cs typeface="Angsana New" pitchFamily="18" charset="-34"/>
              </a:rPr>
              <a:t>16,823</a:t>
            </a:r>
            <a:r>
              <a:rPr lang="th-TH" sz="1500" dirty="0">
                <a:latin typeface="Angsana New" pitchFamily="18" charset="-34"/>
                <a:cs typeface="Angsana New" pitchFamily="18" charset="-34"/>
              </a:rPr>
              <a:t>  ราย  ผู้ต้องหา  </a:t>
            </a:r>
            <a:r>
              <a:rPr lang="en-US" sz="1500" dirty="0">
                <a:latin typeface="Angsana New" pitchFamily="18" charset="-34"/>
                <a:cs typeface="Angsana New" pitchFamily="18" charset="-34"/>
              </a:rPr>
              <a:t>23,649 </a:t>
            </a:r>
            <a:r>
              <a:rPr lang="th-TH" sz="1500" dirty="0">
                <a:latin typeface="Angsana New" pitchFamily="18" charset="-34"/>
                <a:cs typeface="Angsana New" pitchFamily="18" charset="-34"/>
              </a:rPr>
              <a:t>  คน  </a:t>
            </a:r>
          </a:p>
          <a:p>
            <a:pPr>
              <a:defRPr/>
            </a:pPr>
            <a:r>
              <a:rPr lang="th-TH" sz="1500" dirty="0">
                <a:latin typeface="Angsana New" pitchFamily="18" charset="-34"/>
                <a:cs typeface="Angsana New" pitchFamily="18" charset="-34"/>
              </a:rPr>
              <a:t>เมื่อเปรียบเทียบ  </a:t>
            </a:r>
            <a:r>
              <a:rPr lang="th-TH" sz="1500" dirty="0" err="1">
                <a:latin typeface="Angsana New" pitchFamily="18" charset="-34"/>
                <a:cs typeface="Angsana New" pitchFamily="18" charset="-34"/>
              </a:rPr>
              <a:t>ไตรมาส</a:t>
            </a:r>
            <a:r>
              <a:rPr lang="th-TH" sz="15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1500" dirty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1500" dirty="0">
                <a:latin typeface="Angsana New" pitchFamily="18" charset="-34"/>
                <a:cs typeface="Angsana New" pitchFamily="18" charset="-34"/>
              </a:rPr>
              <a:t>ปี 5</a:t>
            </a:r>
            <a:r>
              <a:rPr lang="en-US" sz="1500" dirty="0">
                <a:latin typeface="Angsana New" pitchFamily="18" charset="-34"/>
                <a:cs typeface="Angsana New" pitchFamily="18" charset="-34"/>
              </a:rPr>
              <a:t>8  </a:t>
            </a:r>
            <a:r>
              <a:rPr lang="th-TH" sz="1500" dirty="0">
                <a:latin typeface="Angsana New" pitchFamily="18" charset="-34"/>
                <a:cs typeface="Angsana New" pitchFamily="18" charset="-34"/>
              </a:rPr>
              <a:t>การจับกุม ลดลง  </a:t>
            </a:r>
            <a:r>
              <a:rPr lang="en-US" sz="1500" dirty="0">
                <a:latin typeface="Angsana New" pitchFamily="18" charset="-34"/>
                <a:cs typeface="Angsana New" pitchFamily="18" charset="-34"/>
              </a:rPr>
              <a:t>1,644 </a:t>
            </a:r>
            <a:r>
              <a:rPr lang="th-TH" sz="1500" dirty="0">
                <a:latin typeface="Angsana New" pitchFamily="18" charset="-34"/>
                <a:cs typeface="Angsana New" pitchFamily="18" charset="-34"/>
              </a:rPr>
              <a:t>   ราย  </a:t>
            </a:r>
          </a:p>
          <a:p>
            <a:pPr>
              <a:defRPr/>
            </a:pPr>
            <a:r>
              <a:rPr lang="th-TH" sz="1500" dirty="0">
                <a:latin typeface="Angsana New" pitchFamily="18" charset="-34"/>
                <a:cs typeface="Angsana New" pitchFamily="18" charset="-34"/>
              </a:rPr>
              <a:t>จับกุมผู้ต้องหา ลดลง  </a:t>
            </a:r>
            <a:r>
              <a:rPr lang="en-US" sz="1500" dirty="0">
                <a:latin typeface="Angsana New" pitchFamily="18" charset="-34"/>
                <a:cs typeface="Angsana New" pitchFamily="18" charset="-34"/>
              </a:rPr>
              <a:t> 2,741 </a:t>
            </a:r>
            <a:r>
              <a:rPr lang="th-TH" sz="1500" dirty="0">
                <a:latin typeface="Angsana New" pitchFamily="18" charset="-34"/>
                <a:cs typeface="Angsana New" pitchFamily="18" charset="-34"/>
              </a:rPr>
              <a:t>  คน            </a:t>
            </a:r>
            <a:endParaRPr lang="en-US" sz="1500" dirty="0">
              <a:latin typeface="Angsana New" pitchFamily="18" charset="-34"/>
              <a:cs typeface="Angsana New" pitchFamily="18" charset="-34"/>
            </a:endParaRPr>
          </a:p>
          <a:p>
            <a:pPr marL="362204" indent="-362204">
              <a:defRPr/>
            </a:pPr>
            <a:endParaRPr lang="th-TH" altLang="th-TH" dirty="0" smtClean="0"/>
          </a:p>
        </p:txBody>
      </p:sp>
    </p:spTree>
    <p:extLst>
      <p:ext uri="{BB962C8B-B14F-4D97-AF65-F5344CB8AC3E}">
        <p14:creationId xmlns:p14="http://schemas.microsoft.com/office/powerpoint/2010/main" val="24469199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57275" y="711200"/>
            <a:ext cx="4743450" cy="35575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>
              <a:cs typeface="Cordia New" pitchFamily="34" charset="-34"/>
            </a:endParaRPr>
          </a:p>
        </p:txBody>
      </p:sp>
      <p:sp>
        <p:nvSpPr>
          <p:cNvPr id="81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AEEE546-554C-422E-9ADA-9E9A2DA92C56}" type="slidenum">
              <a:rPr lang="th-TH">
                <a:solidFill>
                  <a:prstClr val="black"/>
                </a:solidFill>
              </a:rPr>
              <a:pPr/>
              <a:t>14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972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B87C-7448-482E-A9AF-A4D5C31D29C1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4B3E5-A472-4B3F-9DBC-2B28707FF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207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B87C-7448-482E-A9AF-A4D5C31D29C1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4B3E5-A472-4B3F-9DBC-2B28707FF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927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B87C-7448-482E-A9AF-A4D5C31D29C1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4B3E5-A472-4B3F-9DBC-2B28707FF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76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B87C-7448-482E-A9AF-A4D5C31D29C1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4B3E5-A472-4B3F-9DBC-2B28707FF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961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B87C-7448-482E-A9AF-A4D5C31D29C1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4B3E5-A472-4B3F-9DBC-2B28707FF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525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B87C-7448-482E-A9AF-A4D5C31D29C1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4B3E5-A472-4B3F-9DBC-2B28707FF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023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B87C-7448-482E-A9AF-A4D5C31D29C1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4B3E5-A472-4B3F-9DBC-2B28707FF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842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B87C-7448-482E-A9AF-A4D5C31D29C1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4B3E5-A472-4B3F-9DBC-2B28707FF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61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B87C-7448-482E-A9AF-A4D5C31D29C1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4B3E5-A472-4B3F-9DBC-2B28707FF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07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B87C-7448-482E-A9AF-A4D5C31D29C1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4B3E5-A472-4B3F-9DBC-2B28707FF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832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4B87C-7448-482E-A9AF-A4D5C31D29C1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4B3E5-A472-4B3F-9DBC-2B28707FF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735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4B87C-7448-482E-A9AF-A4D5C31D29C1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4B3E5-A472-4B3F-9DBC-2B28707FF8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986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th-TH" sz="6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/>
            </a:r>
            <a:br>
              <a:rPr lang="th-TH" sz="6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6600" b="1" dirty="0" err="1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ศปก.ภ</a:t>
            </a:r>
            <a:r>
              <a:rPr lang="th-TH" sz="6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.๓</a:t>
            </a:r>
            <a:br>
              <a:rPr lang="th-TH" sz="6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6600" b="1" dirty="0" err="1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ฝอ</a:t>
            </a:r>
            <a:r>
              <a:rPr lang="th-TH" sz="6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.2 บก.</a:t>
            </a:r>
            <a:r>
              <a:rPr lang="th-TH" sz="6600" b="1" dirty="0" err="1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อก.ภ</a:t>
            </a:r>
            <a:r>
              <a:rPr lang="th-TH" sz="6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.๓ </a:t>
            </a:r>
            <a:br>
              <a:rPr lang="th-TH" sz="6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6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วันที่ 13 มี.ค.61</a:t>
            </a:r>
            <a:endParaRPr lang="th-TH" sz="6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4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568" y="685800"/>
            <a:ext cx="2088232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080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93862" y="93245"/>
            <a:ext cx="8949823" cy="51635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 altLang="th-TH" b="1" dirty="0">
                <a:solidFill>
                  <a:srgbClr val="0000CC"/>
                </a:solidFill>
                <a:latin typeface="TH Niramit AS" pitchFamily="2" charset="-34"/>
              </a:rPr>
              <a:t>กลุ่มที่ </a:t>
            </a:r>
            <a:r>
              <a:rPr lang="en-US" altLang="th-TH" b="1" dirty="0">
                <a:solidFill>
                  <a:srgbClr val="0000CC"/>
                </a:solidFill>
                <a:latin typeface="TH Niramit AS" pitchFamily="2" charset="-34"/>
              </a:rPr>
              <a:t>4 </a:t>
            </a:r>
            <a:r>
              <a:rPr lang="th-TH" altLang="th-TH" b="1" dirty="0">
                <a:solidFill>
                  <a:srgbClr val="0000CC"/>
                </a:solidFill>
                <a:latin typeface="TH Niramit AS" pitchFamily="2" charset="-34"/>
              </a:rPr>
              <a:t> คดีความผิดที่รัฐเป็นผู้เสียหาย</a:t>
            </a:r>
          </a:p>
        </p:txBody>
      </p:sp>
      <p:graphicFrame>
        <p:nvGraphicFramePr>
          <p:cNvPr id="5" name="Group 247"/>
          <p:cNvGraphicFramePr>
            <a:graphicFrameLocks noGrp="1"/>
          </p:cNvGraphicFramePr>
          <p:nvPr>
            <p:extLst/>
          </p:nvPr>
        </p:nvGraphicFramePr>
        <p:xfrm>
          <a:off x="243990" y="718568"/>
          <a:ext cx="8654609" cy="6021372"/>
        </p:xfrm>
        <a:graphic>
          <a:graphicData uri="http://schemas.openxmlformats.org/drawingml/2006/table">
            <a:tbl>
              <a:tblPr/>
              <a:tblGrid>
                <a:gridCol w="865460"/>
                <a:gridCol w="937583"/>
                <a:gridCol w="1077167"/>
                <a:gridCol w="990600"/>
                <a:gridCol w="1066800"/>
                <a:gridCol w="914400"/>
                <a:gridCol w="927434"/>
                <a:gridCol w="1009704"/>
                <a:gridCol w="865461"/>
              </a:tblGrid>
              <a:tr h="884916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หน่วย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1441" marR="91441" marT="45027" marB="4502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ห้วง 5-11 มี.ค.61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1441" marR="91441" marT="44417" marB="4441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66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1441" marR="91441" marT="44417" marB="4441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99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ห้วง 1-11 มี.ค.61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1441" marR="91441" marT="44417" marB="4441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ห้วง 1-11 มี.ค.60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1441" marR="91441" marT="44417" marB="4441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H Niramit AS" pitchFamily="2" charset="-34"/>
                          <a:ea typeface="+mn-ea"/>
                          <a:cs typeface="TH Niramit AS" pitchFamily="2" charset="-34"/>
                        </a:rPr>
                        <a:t>เปรียบเทียบจับกุม</a:t>
                      </a:r>
                    </a:p>
                  </a:txBody>
                  <a:tcPr marL="91441" marR="91441" marT="44417" marB="4441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7936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จับกุม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1441" marR="91441" marT="45027" marB="4502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ผู้ต้องหา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1441" marR="91441" marT="45027" marB="4502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จับกุม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1441" marR="91441" marT="45027" marB="4502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ผู้ต้องหา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1441" marR="91441" marT="45027" marB="4502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จับกุม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1441" marR="91441" marT="45027" marB="4502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ผู้ต้องหา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1441" marR="91441" marT="45027" marB="4502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+เพิ่ม-ลด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1441" marR="91441" marT="45027" marB="4502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%</a:t>
                      </a:r>
                    </a:p>
                  </a:txBody>
                  <a:tcPr marL="91441" marR="91441" marT="45027" marB="4502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51745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ahoma" pitchFamily="34" charset="0"/>
                          <a:cs typeface="TH Niramit AS" panose="02000506000000020004" pitchFamily="2" charset="-34"/>
                        </a:rPr>
                        <a:t>ชย.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ea typeface="Tahoma" pitchFamily="34" charset="0"/>
                        <a:cs typeface="TH Niramit AS" panose="02000506000000020004" pitchFamily="2" charset="-34"/>
                      </a:endParaRPr>
                    </a:p>
                  </a:txBody>
                  <a:tcPr marL="91441" marR="91441" marT="45027" marB="4502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173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195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263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285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183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223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+80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+43.72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45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ahoma" pitchFamily="34" charset="0"/>
                          <a:cs typeface="TH Niramit AS" panose="02000506000000020004" pitchFamily="2" charset="-34"/>
                        </a:rPr>
                        <a:t>นม.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ea typeface="Tahoma" pitchFamily="34" charset="0"/>
                        <a:cs typeface="TH Niramit AS" panose="02000506000000020004" pitchFamily="2" charset="-34"/>
                      </a:endParaRPr>
                    </a:p>
                  </a:txBody>
                  <a:tcPr marL="91441" marR="91441" marT="45027" marB="4502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229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263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335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418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345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501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-10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-2.90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45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ahoma" pitchFamily="34" charset="0"/>
                          <a:cs typeface="TH Niramit AS" panose="02000506000000020004" pitchFamily="2" charset="-34"/>
                        </a:rPr>
                        <a:t>บร</a:t>
                      </a:r>
                      <a:r>
                        <a:rPr kumimoji="0" lang="th-TH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ahoma" pitchFamily="34" charset="0"/>
                          <a:cs typeface="TH Niramit AS" panose="02000506000000020004" pitchFamily="2" charset="-34"/>
                        </a:rPr>
                        <a:t>.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ea typeface="Tahoma" pitchFamily="34" charset="0"/>
                        <a:cs typeface="TH Niramit AS" panose="02000506000000020004" pitchFamily="2" charset="-34"/>
                      </a:endParaRPr>
                    </a:p>
                  </a:txBody>
                  <a:tcPr marL="91441" marR="91441" marT="45027" marB="4502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153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224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279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176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247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+48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+27.27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45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ahoma" pitchFamily="34" charset="0"/>
                          <a:cs typeface="TH Niramit AS" panose="02000506000000020004" pitchFamily="2" charset="-34"/>
                        </a:rPr>
                        <a:t>ยส</a:t>
                      </a:r>
                      <a:r>
                        <a:rPr kumimoji="0" lang="th-TH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ahoma" pitchFamily="34" charset="0"/>
                          <a:cs typeface="TH Niramit AS" panose="02000506000000020004" pitchFamily="2" charset="-34"/>
                        </a:rPr>
                        <a:t>.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ea typeface="Tahoma" pitchFamily="34" charset="0"/>
                        <a:cs typeface="TH Niramit AS" panose="02000506000000020004" pitchFamily="2" charset="-34"/>
                      </a:endParaRPr>
                    </a:p>
                  </a:txBody>
                  <a:tcPr marL="91441" marR="91441" marT="45027" marB="4502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162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160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203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187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+35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+28.00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45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ahoma" pitchFamily="34" charset="0"/>
                          <a:cs typeface="TH Niramit AS" panose="02000506000000020004" pitchFamily="2" charset="-34"/>
                        </a:rPr>
                        <a:t>ศก.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ea typeface="Tahoma" pitchFamily="34" charset="0"/>
                        <a:cs typeface="TH Niramit AS" panose="02000506000000020004" pitchFamily="2" charset="-34"/>
                      </a:endParaRPr>
                    </a:p>
                  </a:txBody>
                  <a:tcPr marL="91441" marR="91441" marT="45027" marB="4502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162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165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325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350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212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+113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+53.30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45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ahoma" pitchFamily="34" charset="0"/>
                          <a:cs typeface="TH Niramit AS" panose="02000506000000020004" pitchFamily="2" charset="-34"/>
                        </a:rPr>
                        <a:t>สร.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ea typeface="Tahoma" pitchFamily="34" charset="0"/>
                        <a:cs typeface="TH Niramit AS" panose="02000506000000020004" pitchFamily="2" charset="-34"/>
                      </a:endParaRPr>
                    </a:p>
                  </a:txBody>
                  <a:tcPr marL="91441" marR="91441" marT="45027" marB="4502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162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177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302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332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185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+117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+63.24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45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ahoma" pitchFamily="34" charset="0"/>
                          <a:cs typeface="TH Niramit AS" panose="02000506000000020004" pitchFamily="2" charset="-34"/>
                        </a:rPr>
                        <a:t>อจ</a:t>
                      </a:r>
                      <a:r>
                        <a:rPr kumimoji="0" lang="th-TH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ahoma" pitchFamily="34" charset="0"/>
                          <a:cs typeface="TH Niramit AS" panose="02000506000000020004" pitchFamily="2" charset="-34"/>
                        </a:rPr>
                        <a:t>.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ea typeface="Tahoma" pitchFamily="34" charset="0"/>
                        <a:cs typeface="TH Niramit AS" panose="02000506000000020004" pitchFamily="2" charset="-34"/>
                      </a:endParaRPr>
                    </a:p>
                  </a:txBody>
                  <a:tcPr marL="91441" marR="91441" marT="45027" marB="4502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165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177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222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243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-57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-25.68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45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ahoma" pitchFamily="34" charset="0"/>
                          <a:cs typeface="TH Niramit AS" panose="02000506000000020004" pitchFamily="2" charset="-34"/>
                        </a:rPr>
                        <a:t>อบ.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ea typeface="Tahoma" pitchFamily="34" charset="0"/>
                        <a:cs typeface="TH Niramit AS" panose="02000506000000020004" pitchFamily="2" charset="-34"/>
                      </a:endParaRPr>
                    </a:p>
                  </a:txBody>
                  <a:tcPr marL="91441" marR="91441" marT="45027" marB="4502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196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223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326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361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390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470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-64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-16.41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45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ahoma" pitchFamily="34" charset="0"/>
                          <a:cs typeface="TH Niramit AS" panose="02000506000000020004" pitchFamily="2" charset="-34"/>
                        </a:rPr>
                        <a:t>ภ.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ea typeface="Tahoma" pitchFamily="34" charset="0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91441" marR="91441" marT="45027" marB="45027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1,292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1,475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2,100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2,405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1,838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2,382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+262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+14.25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0778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93862" y="65745"/>
            <a:ext cx="8949823" cy="42835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h-TH" altLang="th-TH" b="1" dirty="0">
                <a:solidFill>
                  <a:srgbClr val="0000CC"/>
                </a:solidFill>
                <a:latin typeface="TH Niramit AS" pitchFamily="2" charset="-34"/>
              </a:rPr>
              <a:t>กลุ่มที่ </a:t>
            </a:r>
            <a:r>
              <a:rPr lang="en-US" altLang="th-TH" b="1" dirty="0">
                <a:solidFill>
                  <a:srgbClr val="0000CC"/>
                </a:solidFill>
                <a:latin typeface="TH Niramit AS" pitchFamily="2" charset="-34"/>
              </a:rPr>
              <a:t>4 </a:t>
            </a:r>
            <a:r>
              <a:rPr lang="th-TH" altLang="th-TH" b="1" dirty="0">
                <a:solidFill>
                  <a:srgbClr val="0000CC"/>
                </a:solidFill>
                <a:latin typeface="TH Niramit AS" pitchFamily="2" charset="-34"/>
              </a:rPr>
              <a:t> คดีความผิดที่รัฐเป็นผู้เสียหาย</a:t>
            </a: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/>
          </p:nvPr>
        </p:nvGraphicFramePr>
        <p:xfrm>
          <a:off x="93857" y="620692"/>
          <a:ext cx="8821542" cy="5616108"/>
        </p:xfrm>
        <a:graphic>
          <a:graphicData uri="http://schemas.openxmlformats.org/drawingml/2006/table">
            <a:tbl>
              <a:tblPr/>
              <a:tblGrid>
                <a:gridCol w="1716873"/>
                <a:gridCol w="1135614"/>
                <a:gridCol w="1135614"/>
                <a:gridCol w="1206591"/>
                <a:gridCol w="1277566"/>
                <a:gridCol w="1277566"/>
                <a:gridCol w="1071718"/>
              </a:tblGrid>
              <a:tr h="60346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ฐานความผิด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ห้วง 1-11 มี.ค.61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1441" marR="91441" marT="44417" marB="44417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66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ห้วง 1-11 มี.ค.60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1441" marR="91441" marT="44417" marB="44417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เปรียบเทียบ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0464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จับกุม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ผู้ต้องหา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จับกุม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ผู้ต้องหา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+</a:t>
                      </a:r>
                      <a:r>
                        <a:rPr lang="th-TH" sz="20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เพิม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-ลด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%</a:t>
                      </a:r>
                      <a:r>
                        <a:rPr lang="th-TH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จับกุม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6000"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ยาเสพติด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1,756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1,805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1,195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1,256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+561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+46.95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00"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อาวุธ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ปืนฯ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-22.22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00"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การพนัน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-186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-50.41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00"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สื่อลามก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00"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พรบ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.คนเข้าเมือง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-63.89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00"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ค้าประเวณี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00"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สถานบริการ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00">
                <a:tc>
                  <a:txBody>
                    <a:bodyPr/>
                    <a:lstStyle/>
                    <a:p>
                      <a:pPr algn="l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เครื่องดื่มแอลกอฮอล์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-86.21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520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247"/>
          <p:cNvGraphicFramePr>
            <a:graphicFrameLocks noGrp="1"/>
          </p:cNvGraphicFramePr>
          <p:nvPr>
            <p:extLst/>
          </p:nvPr>
        </p:nvGraphicFramePr>
        <p:xfrm>
          <a:off x="92127" y="681826"/>
          <a:ext cx="8956345" cy="5964639"/>
        </p:xfrm>
        <a:graphic>
          <a:graphicData uri="http://schemas.openxmlformats.org/drawingml/2006/table">
            <a:tbl>
              <a:tblPr/>
              <a:tblGrid>
                <a:gridCol w="760937"/>
                <a:gridCol w="879759"/>
                <a:gridCol w="731565"/>
                <a:gridCol w="723803"/>
                <a:gridCol w="1836674"/>
                <a:gridCol w="731565"/>
                <a:gridCol w="731565"/>
                <a:gridCol w="731565"/>
                <a:gridCol w="1828912"/>
              </a:tblGrid>
              <a:tr h="713446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หน่วย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H Niramit AS" pitchFamily="2" charset="-34"/>
                          <a:ea typeface="+mn-ea"/>
                          <a:cs typeface="TH Niramit AS" pitchFamily="2" charset="-34"/>
                        </a:rPr>
                        <a:t>5-11 มี.ค.61</a:t>
                      </a:r>
                    </a:p>
                  </a:txBody>
                  <a:tcPr marL="68581" marR="68581" marT="44417" marB="444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uLnTx/>
                        <a:uFillTx/>
                        <a:latin typeface="TH Niramit AS" pitchFamily="2" charset="-34"/>
                        <a:ea typeface="+mn-ea"/>
                        <a:cs typeface="TH Niramit AS" pitchFamily="2" charset="-34"/>
                      </a:endParaRPr>
                    </a:p>
                  </a:txBody>
                  <a:tcPr marL="91441" marR="91441" marT="44417" marB="444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Niramit AS" pitchFamily="2" charset="-34"/>
                          <a:ea typeface="Tahoma" pitchFamily="34" charset="0"/>
                          <a:cs typeface="TH Niramit AS" pitchFamily="2" charset="-34"/>
                        </a:rPr>
                        <a:t>คดีที่ยังจับไม่ได้</a:t>
                      </a: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Niramit AS" pitchFamily="2" charset="-34"/>
                        <a:ea typeface="Tahoma" pitchFamily="34" charset="0"/>
                        <a:cs typeface="TH Niramit AS" pitchFamily="2" charset="-34"/>
                      </a:endParaRPr>
                    </a:p>
                  </a:txBody>
                  <a:tcPr marL="68581" marR="68581" marT="44417" marB="444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Niramit AS" pitchFamily="2" charset="-34"/>
                          <a:ea typeface="+mn-ea"/>
                          <a:cs typeface="TH Niramit AS" pitchFamily="2" charset="-34"/>
                        </a:rPr>
                        <a:t>1-11  มี.ค.61</a:t>
                      </a:r>
                    </a:p>
                  </a:txBody>
                  <a:tcPr marL="68581" marR="68581" marT="44417" marB="444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D1FE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Niramit AS" pitchFamily="2" charset="-34"/>
                        <a:ea typeface="+mn-ea"/>
                        <a:cs typeface="TH Niramit AS" pitchFamily="2" charset="-34"/>
                      </a:endParaRPr>
                    </a:p>
                  </a:txBody>
                  <a:tcPr marL="91441" marR="91441" marT="44417" marB="444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Niramit AS" pitchFamily="2" charset="-34"/>
                        <a:ea typeface="+mn-ea"/>
                        <a:cs typeface="TH Niramit AS" pitchFamily="2" charset="-34"/>
                      </a:endParaRPr>
                    </a:p>
                  </a:txBody>
                  <a:tcPr marL="91441" marR="91441" marT="44417" marB="444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ea typeface="Tahoma" pitchFamily="34" charset="0"/>
                          <a:cs typeface="TH Niramit AS" pitchFamily="2" charset="-34"/>
                        </a:rPr>
                        <a:t>คดีที่ยังจับไม่ได้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ea typeface="Tahoma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63872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รับแจ้ง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จับกุม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ร้อยละ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91441" marR="9144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รับแจ้ง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จับกุม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ร้อยละ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93339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ea typeface="Tahoma" pitchFamily="34" charset="0"/>
                          <a:cs typeface="TH Niramit AS" pitchFamily="2" charset="-34"/>
                        </a:rPr>
                        <a:t>ชย.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ea typeface="Tahoma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9747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ea typeface="Tahoma" pitchFamily="34" charset="0"/>
                          <a:cs typeface="TH Niramit AS" pitchFamily="2" charset="-34"/>
                        </a:rPr>
                        <a:t>นม.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ea typeface="Tahoma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th-TH" sz="2400" b="0" i="0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497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ea typeface="Tahoma" pitchFamily="34" charset="0"/>
                          <a:cs typeface="TH Niramit AS" pitchFamily="2" charset="-34"/>
                        </a:rPr>
                        <a:t>บร</a:t>
                      </a: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ea typeface="Tahoma" pitchFamily="34" charset="0"/>
                          <a:cs typeface="TH Niramit AS" pitchFamily="2" charset="-34"/>
                        </a:rPr>
                        <a:t>.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ea typeface="Tahoma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1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1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100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400" b="0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2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2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100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400" b="0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5013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ea typeface="Tahoma" pitchFamily="34" charset="0"/>
                          <a:cs typeface="TH Niramit AS" pitchFamily="2" charset="-34"/>
                        </a:rPr>
                        <a:t>ยส</a:t>
                      </a: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ea typeface="Tahoma" pitchFamily="34" charset="0"/>
                          <a:cs typeface="TH Niramit AS" pitchFamily="2" charset="-34"/>
                        </a:rPr>
                        <a:t>.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ea typeface="Tahoma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400" b="0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400" b="0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339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ea typeface="Tahoma" pitchFamily="34" charset="0"/>
                          <a:cs typeface="TH Niramit AS" pitchFamily="2" charset="-34"/>
                        </a:rPr>
                        <a:t>ศก.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ea typeface="Tahoma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1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1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100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400" b="0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1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1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100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400" b="0" dirty="0">
                        <a:solidFill>
                          <a:schemeClr val="tx1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339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ea typeface="Tahoma" pitchFamily="34" charset="0"/>
                          <a:cs typeface="TH Niramit AS" pitchFamily="2" charset="-34"/>
                        </a:rPr>
                        <a:t>สร.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ea typeface="Tahoma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th-TH" sz="2400" b="0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th-TH" sz="2400" b="0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98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ea typeface="Tahoma" pitchFamily="34" charset="0"/>
                          <a:cs typeface="TH Niramit AS" pitchFamily="2" charset="-34"/>
                        </a:rPr>
                        <a:t>อจ</a:t>
                      </a: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ea typeface="Tahoma" pitchFamily="34" charset="0"/>
                          <a:cs typeface="TH Niramit AS" pitchFamily="2" charset="-34"/>
                        </a:rPr>
                        <a:t>.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ea typeface="Tahoma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-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400" b="0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339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ea typeface="Tahoma" pitchFamily="34" charset="0"/>
                          <a:cs typeface="TH Niramit AS" pitchFamily="2" charset="-34"/>
                        </a:rPr>
                        <a:t>อบ.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ea typeface="Tahoma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2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1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50</a:t>
                      </a: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000" b="1" dirty="0" smtClean="0">
                          <a:solidFill>
                            <a:srgbClr val="FF0000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ฆ่าผู้อื่น </a:t>
                      </a:r>
                      <a:r>
                        <a:rPr lang="th-TH" sz="2000" b="1" dirty="0" err="1" smtClean="0">
                          <a:solidFill>
                            <a:srgbClr val="FF0000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สภ</a:t>
                      </a:r>
                      <a:r>
                        <a:rPr lang="th-TH" sz="2000" b="1" dirty="0" smtClean="0">
                          <a:solidFill>
                            <a:srgbClr val="FF0000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.ห้วยข่า</a:t>
                      </a:r>
                      <a:endParaRPr lang="th-TH" sz="2000" b="1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2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1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50</a:t>
                      </a: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ฆ่าผู้อื่น </a:t>
                      </a:r>
                      <a:r>
                        <a:rPr kumimoji="0" lang="th-TH" sz="20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สภ</a:t>
                      </a:r>
                      <a:r>
                        <a:rPr kumimoji="0" lang="th-TH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.ห้วยข่า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9158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ea typeface="Tahoma" pitchFamily="34" charset="0"/>
                          <a:cs typeface="TH Niramit AS" pitchFamily="2" charset="-34"/>
                        </a:rPr>
                        <a:t>ภ.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ea typeface="Tahoma" pitchFamily="34" charset="0"/>
                          <a:cs typeface="TH Niramit AS" pitchFamily="2" charset="-34"/>
                        </a:rPr>
                        <a:t>3</a:t>
                      </a: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4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3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75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400" b="1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5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4</a:t>
                      </a:r>
                      <a:endParaRPr lang="th-TH" sz="24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80</a:t>
                      </a:r>
                      <a:endParaRPr lang="th-TH" sz="2400" b="1" dirty="0">
                        <a:solidFill>
                          <a:srgbClr val="FF0000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>
                        <a:solidFill>
                          <a:srgbClr val="C00000"/>
                        </a:solidFill>
                        <a:effectLst/>
                        <a:latin typeface="TH Niramit AS" pitchFamily="2" charset="-34"/>
                        <a:ea typeface="Tahoma" pitchFamily="34" charset="0"/>
                        <a:cs typeface="TH Niramit AS" pitchFamily="2" charset="-34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1200556" y="116632"/>
            <a:ext cx="6642738" cy="504056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kern="0" dirty="0">
                <a:solidFill>
                  <a:srgbClr val="5C92B5">
                    <a:lumMod val="50000"/>
                  </a:srgbClr>
                </a:solidFill>
                <a:latin typeface="TH Niramit AS" pitchFamily="2" charset="-34"/>
                <a:cs typeface="Cordia New"/>
              </a:rPr>
              <a:t>สถิติคดีอุกฉกรรจ์และสะเทือนขวัญ </a:t>
            </a:r>
            <a:r>
              <a:rPr lang="th-TH" sz="3200" b="1" kern="0" dirty="0" smtClean="0">
                <a:solidFill>
                  <a:srgbClr val="5C92B5">
                    <a:lumMod val="50000"/>
                  </a:srgbClr>
                </a:solidFill>
                <a:latin typeface="TH Niramit AS" pitchFamily="2" charset="-34"/>
                <a:cs typeface="Cordia New"/>
              </a:rPr>
              <a:t>ภ.3</a:t>
            </a:r>
            <a:endParaRPr lang="th-TH" sz="3200" b="1" kern="0" dirty="0">
              <a:solidFill>
                <a:srgbClr val="5C92B5">
                  <a:lumMod val="50000"/>
                </a:srgbClr>
              </a:solidFill>
              <a:latin typeface="TH Niramit AS" pitchFamily="2" charset="-34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val="19457401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247"/>
          <p:cNvGraphicFramePr>
            <a:graphicFrameLocks noGrp="1"/>
          </p:cNvGraphicFramePr>
          <p:nvPr>
            <p:extLst/>
          </p:nvPr>
        </p:nvGraphicFramePr>
        <p:xfrm>
          <a:off x="575557" y="1426945"/>
          <a:ext cx="8208913" cy="2650127"/>
        </p:xfrm>
        <a:graphic>
          <a:graphicData uri="http://schemas.openxmlformats.org/drawingml/2006/table">
            <a:tbl>
              <a:tblPr/>
              <a:tblGrid>
                <a:gridCol w="2310932"/>
                <a:gridCol w="1321412"/>
                <a:gridCol w="1488814"/>
                <a:gridCol w="1447607"/>
                <a:gridCol w="1640148"/>
              </a:tblGrid>
              <a:tr h="755928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คดีอุกฉกรรจ์ฯ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Niramit AS" pitchFamily="2" charset="-34"/>
                          <a:ea typeface="+mn-ea"/>
                          <a:cs typeface="TH Niramit AS" pitchFamily="2" charset="-34"/>
                        </a:rPr>
                        <a:t>5-11 มี.ค.61</a:t>
                      </a:r>
                    </a:p>
                  </a:txBody>
                  <a:tcPr marL="68581" marR="68581" marT="44417" marB="444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Niramit AS" pitchFamily="2" charset="-34"/>
                          <a:ea typeface="+mn-ea"/>
                          <a:cs typeface="TH Niramit AS" pitchFamily="2" charset="-34"/>
                        </a:rPr>
                        <a:t>1-11 มี.ค.61</a:t>
                      </a:r>
                    </a:p>
                  </a:txBody>
                  <a:tcPr marL="68581" marR="68581" marT="44417" marB="444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D1FE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2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H Niramit AS" pitchFamily="2" charset="-34"/>
                        <a:ea typeface="+mn-ea"/>
                        <a:cs typeface="TH Niramit AS" pitchFamily="2" charset="-34"/>
                      </a:endParaRPr>
                    </a:p>
                  </a:txBody>
                  <a:tcPr marL="91441" marR="91441" marT="44417" marB="444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85000"/>
                      </a:schemeClr>
                    </a:solidFill>
                  </a:tcPr>
                </a:tc>
              </a:tr>
              <a:tr h="534262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รับแจ้ง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จับกุม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รับแจ้ง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cs typeface="TH Niramit AS" pitchFamily="2" charset="-34"/>
                        </a:rPr>
                        <a:t>จับกุม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1602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ea typeface="Tahoma" pitchFamily="34" charset="0"/>
                          <a:cs typeface="TH Niramit AS" pitchFamily="2" charset="-34"/>
                        </a:rPr>
                        <a:t>ฆ่าผู้อื่น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ea typeface="Tahoma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4</a:t>
                      </a:r>
                      <a:endParaRPr lang="th-TH" sz="28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3</a:t>
                      </a:r>
                      <a:endParaRPr lang="th-TH" sz="28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5</a:t>
                      </a:r>
                      <a:endParaRPr lang="th-TH" sz="28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4</a:t>
                      </a:r>
                      <a:endParaRPr lang="th-TH" sz="28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33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Niramit AS" pitchFamily="2" charset="-34"/>
                          <a:ea typeface="Tahoma" pitchFamily="34" charset="0"/>
                          <a:cs typeface="TH Niramit AS" pitchFamily="2" charset="-34"/>
                        </a:rPr>
                        <a:t>รวม</a:t>
                      </a: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Niramit AS" pitchFamily="2" charset="-34"/>
                        <a:ea typeface="Tahoma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4</a:t>
                      </a:r>
                      <a:endParaRPr lang="th-TH" sz="28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3</a:t>
                      </a:r>
                      <a:endParaRPr lang="th-TH" sz="2800" b="1" dirty="0"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5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TH Niramit AS" pitchFamily="2" charset="-34"/>
                          <a:ea typeface="Tahoma" panose="020B0604030504040204" pitchFamily="34" charset="0"/>
                          <a:cs typeface="TH Niramit AS" pitchFamily="2" charset="-34"/>
                        </a:rPr>
                        <a:t>4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TH Niramit AS" pitchFamily="2" charset="-34"/>
                        <a:ea typeface="Tahoma" panose="020B0604030504040204" pitchFamily="34" charset="0"/>
                        <a:cs typeface="TH Niramit AS" pitchFamily="2" charset="-34"/>
                      </a:endParaRPr>
                    </a:p>
                  </a:txBody>
                  <a:tcPr marL="68581" marR="68581" marT="45027" marB="450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539552" y="404664"/>
            <a:ext cx="8208912" cy="78241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kern="0" dirty="0">
                <a:solidFill>
                  <a:srgbClr val="5C92B5">
                    <a:lumMod val="50000"/>
                  </a:srgbClr>
                </a:solidFill>
                <a:latin typeface="TH Niramit AS" pitchFamily="2" charset="-34"/>
                <a:cs typeface="Cordia New"/>
              </a:rPr>
              <a:t>สถิติคดีอุกฉกรรจ์และสะเทือนขวัญ </a:t>
            </a:r>
            <a:r>
              <a:rPr lang="th-TH" sz="3600" b="1" kern="0" dirty="0" smtClean="0">
                <a:solidFill>
                  <a:srgbClr val="5C92B5">
                    <a:lumMod val="50000"/>
                  </a:srgbClr>
                </a:solidFill>
                <a:latin typeface="TH Niramit AS" pitchFamily="2" charset="-34"/>
                <a:cs typeface="Cordia New"/>
              </a:rPr>
              <a:t>ภ.3</a:t>
            </a:r>
            <a:endParaRPr lang="th-TH" sz="3600" b="1" kern="0" dirty="0">
              <a:solidFill>
                <a:srgbClr val="5C92B5">
                  <a:lumMod val="50000"/>
                </a:srgbClr>
              </a:solidFill>
              <a:latin typeface="TH Niramit AS" pitchFamily="2" charset="-34"/>
              <a:cs typeface="Cordia New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00655" y="4244315"/>
            <a:ext cx="9079857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2000" b="1" u="sng" dirty="0" smtClean="0">
                <a:solidFill>
                  <a:prstClr val="black"/>
                </a:solidFill>
                <a:latin typeface="TH Niramit AS" pitchFamily="2" charset="-34"/>
                <a:ea typeface="Cordia New"/>
                <a:cs typeface="Cordia New"/>
              </a:rPr>
              <a:t>5-11 มี.ค.61</a:t>
            </a:r>
            <a:endParaRPr lang="th-TH" sz="2000" b="1" u="sng" dirty="0">
              <a:solidFill>
                <a:prstClr val="black"/>
              </a:solidFill>
              <a:latin typeface="TH Niramit AS" pitchFamily="2" charset="-34"/>
              <a:ea typeface="Cordia New"/>
              <a:cs typeface="Cordia New"/>
            </a:endParaRPr>
          </a:p>
          <a:p>
            <a:pPr algn="thaiDist" fontAlgn="auto">
              <a:spcBef>
                <a:spcPts val="0"/>
              </a:spcBef>
              <a:spcAft>
                <a:spcPts val="0"/>
              </a:spcAft>
            </a:pPr>
            <a:r>
              <a:rPr lang="th-TH" sz="2000" b="1" dirty="0" smtClean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    </a:t>
            </a:r>
            <a:r>
              <a:rPr lang="th-TH" sz="2000" b="1" dirty="0">
                <a:latin typeface="TH Niramit AS" pitchFamily="2" charset="-34"/>
                <a:ea typeface="Cordia New"/>
              </a:rPr>
              <a:t>รับแจ้ง  </a:t>
            </a:r>
            <a:r>
              <a:rPr lang="th-TH" sz="2000" b="1" dirty="0" smtClean="0">
                <a:latin typeface="TH Niramit AS" pitchFamily="2" charset="-34"/>
                <a:ea typeface="Cordia New"/>
              </a:rPr>
              <a:t>4  </a:t>
            </a:r>
            <a:r>
              <a:rPr lang="th-TH" sz="2000" b="1" dirty="0">
                <a:latin typeface="TH Niramit AS" pitchFamily="2" charset="-34"/>
                <a:ea typeface="Cordia New"/>
              </a:rPr>
              <a:t>คดี   จับกุมได้ </a:t>
            </a:r>
            <a:r>
              <a:rPr lang="th-TH" sz="2000" b="1" dirty="0" smtClean="0">
                <a:latin typeface="TH Niramit AS" pitchFamily="2" charset="-34"/>
                <a:ea typeface="Cordia New"/>
              </a:rPr>
              <a:t> 3  </a:t>
            </a:r>
            <a:r>
              <a:rPr lang="th-TH" sz="2000" b="1" dirty="0">
                <a:latin typeface="TH Niramit AS" pitchFamily="2" charset="-34"/>
                <a:ea typeface="Cordia New"/>
              </a:rPr>
              <a:t>คดี </a:t>
            </a:r>
            <a:r>
              <a:rPr lang="th-TH" sz="2000" b="1" dirty="0" smtClean="0">
                <a:latin typeface="TH Niramit AS" pitchFamily="2" charset="-34"/>
                <a:ea typeface="Cordia New"/>
              </a:rPr>
              <a:t>  </a:t>
            </a:r>
            <a:r>
              <a:rPr lang="th-TH" sz="2000" b="1" dirty="0">
                <a:latin typeface="TH Niramit AS" pitchFamily="2" charset="-34"/>
                <a:ea typeface="Cordia New"/>
              </a:rPr>
              <a:t>คิดเป็นร้อยละ </a:t>
            </a:r>
            <a:r>
              <a:rPr lang="th-TH" sz="2000" b="1" dirty="0" smtClean="0">
                <a:latin typeface="TH Niramit AS" pitchFamily="2" charset="-34"/>
                <a:ea typeface="Cordia New"/>
              </a:rPr>
              <a:t>  75  </a:t>
            </a:r>
            <a:r>
              <a:rPr lang="th-TH" sz="2000" b="1" dirty="0">
                <a:latin typeface="TH Niramit AS" pitchFamily="2" charset="-34"/>
                <a:ea typeface="Cordia New"/>
              </a:rPr>
              <a:t>คดีที่จับกุม</a:t>
            </a:r>
            <a:r>
              <a:rPr lang="th-TH" sz="2000" b="1" dirty="0" smtClean="0">
                <a:latin typeface="TH Niramit AS" pitchFamily="2" charset="-34"/>
                <a:ea typeface="Cordia New"/>
              </a:rPr>
              <a:t>ไม่ได้  </a:t>
            </a:r>
            <a:r>
              <a:rPr lang="th-TH" sz="2000" b="1" dirty="0">
                <a:latin typeface="TH Niramit AS" pitchFamily="2" charset="-34"/>
                <a:ea typeface="Cordia New"/>
              </a:rPr>
              <a:t>คือ  คดีฆ่าผู้อื่น ของ </a:t>
            </a:r>
            <a:r>
              <a:rPr lang="th-TH" sz="2000" b="1" dirty="0" err="1">
                <a:latin typeface="TH Niramit AS" pitchFamily="2" charset="-34"/>
                <a:ea typeface="Cordia New"/>
              </a:rPr>
              <a:t>สภ</a:t>
            </a:r>
            <a:r>
              <a:rPr lang="th-TH" sz="2000" b="1" dirty="0">
                <a:latin typeface="TH Niramit AS" pitchFamily="2" charset="-34"/>
                <a:ea typeface="Cordia New"/>
              </a:rPr>
              <a:t>.ห้วยข่า </a:t>
            </a:r>
            <a:r>
              <a:rPr lang="th-TH" sz="2000" b="1" dirty="0" smtClean="0">
                <a:latin typeface="TH Niramit AS" pitchFamily="2" charset="-34"/>
                <a:ea typeface="Cordia New"/>
              </a:rPr>
              <a:t>                    </a:t>
            </a:r>
          </a:p>
          <a:p>
            <a:pPr algn="thaiDist" fontAlgn="auto">
              <a:spcBef>
                <a:spcPts val="0"/>
              </a:spcBef>
              <a:spcAft>
                <a:spcPts val="0"/>
              </a:spcAft>
            </a:pPr>
            <a:r>
              <a:rPr lang="th-TH" sz="2000" b="1" dirty="0">
                <a:latin typeface="TH Niramit AS" pitchFamily="2" charset="-34"/>
                <a:ea typeface="Cordia New"/>
              </a:rPr>
              <a:t> </a:t>
            </a:r>
            <a:r>
              <a:rPr lang="th-TH" sz="2000" b="1" dirty="0" smtClean="0">
                <a:latin typeface="TH Niramit AS" pitchFamily="2" charset="-34"/>
                <a:ea typeface="Cordia New"/>
              </a:rPr>
              <a:t>   </a:t>
            </a:r>
            <a:r>
              <a:rPr lang="th-TH" sz="2000" b="1" dirty="0" err="1" smtClean="0">
                <a:latin typeface="TH Niramit AS" pitchFamily="2" charset="-34"/>
                <a:ea typeface="Cordia New"/>
              </a:rPr>
              <a:t>จว</a:t>
            </a:r>
            <a:r>
              <a:rPr lang="th-TH" sz="2000" b="1" dirty="0" smtClean="0">
                <a:latin typeface="TH Niramit AS" pitchFamily="2" charset="-34"/>
                <a:ea typeface="Cordia New"/>
              </a:rPr>
              <a:t>.</a:t>
            </a:r>
            <a:r>
              <a:rPr lang="th-TH" sz="2000" b="1" dirty="0">
                <a:latin typeface="TH Niramit AS" pitchFamily="2" charset="-34"/>
                <a:ea typeface="Cordia New"/>
              </a:rPr>
              <a:t>อุบลราชธานี </a:t>
            </a:r>
            <a:endParaRPr lang="en-US" sz="2000" b="1" dirty="0">
              <a:solidFill>
                <a:prstClr val="black"/>
              </a:solidFill>
              <a:latin typeface="TH Niramit AS" pitchFamily="2" charset="-34"/>
              <a:ea typeface="Times New Roman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41521" y="5397023"/>
            <a:ext cx="9138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2000" b="1" u="sng" dirty="0" smtClean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1-11  มี.ค.61</a:t>
            </a:r>
          </a:p>
          <a:p>
            <a:pPr marL="280988" indent="-280988" algn="thaiDi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2000" b="1" dirty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 </a:t>
            </a:r>
            <a:r>
              <a:rPr lang="th-TH" sz="2000" b="1" dirty="0" smtClean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    รับ</a:t>
            </a:r>
            <a:r>
              <a:rPr lang="th-TH" sz="2000" b="1" dirty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แจ้ง  </a:t>
            </a:r>
            <a:r>
              <a:rPr lang="th-TH" sz="2000" b="1" dirty="0" smtClean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5  </a:t>
            </a:r>
            <a:r>
              <a:rPr lang="th-TH" sz="2000" b="1" dirty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คดี  จับกุมได้  </a:t>
            </a:r>
            <a:r>
              <a:rPr lang="th-TH" sz="2000" b="1" dirty="0" smtClean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4   </a:t>
            </a:r>
            <a:r>
              <a:rPr lang="th-TH" sz="2000" b="1" dirty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คดี    คิดเป็นร้อยละ  80  คดีที่จับกุมไม่ได้ คือ คดีฆ่าผู้อื่น ของ </a:t>
            </a:r>
            <a:r>
              <a:rPr lang="th-TH" sz="2000" b="1" dirty="0" err="1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สภ</a:t>
            </a:r>
            <a:r>
              <a:rPr lang="th-TH" sz="2000" b="1" dirty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.ห้วยข่า </a:t>
            </a:r>
            <a:endParaRPr lang="th-TH" sz="2000" b="1" dirty="0" smtClean="0">
              <a:solidFill>
                <a:prstClr val="black"/>
              </a:solidFill>
              <a:latin typeface="Angsana New"/>
              <a:ea typeface="Cordia New"/>
              <a:cs typeface="TH Niramit AS"/>
            </a:endParaRPr>
          </a:p>
          <a:p>
            <a:pPr marL="280988" indent="-280988" algn="thaiDist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2000" b="1" dirty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 </a:t>
            </a:r>
            <a:r>
              <a:rPr lang="th-TH" sz="2000" b="1" dirty="0" smtClean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    </a:t>
            </a:r>
            <a:r>
              <a:rPr lang="th-TH" sz="2000" b="1" dirty="0" err="1" smtClean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จว</a:t>
            </a:r>
            <a:r>
              <a:rPr lang="th-TH" sz="2000" b="1" dirty="0" smtClean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.</a:t>
            </a:r>
            <a:r>
              <a:rPr lang="th-TH" sz="2000" b="1" dirty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อุบลราชธานี </a:t>
            </a:r>
            <a:r>
              <a:rPr lang="th-TH" sz="2000" b="1" dirty="0" smtClean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   </a:t>
            </a:r>
            <a:r>
              <a:rPr lang="th-TH" sz="2000" b="1" u="sng" dirty="0" smtClean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ฆ่า</a:t>
            </a:r>
            <a:r>
              <a:rPr lang="th-TH" sz="2000" b="1" u="sng" dirty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ผู้อื่น</a:t>
            </a:r>
            <a:r>
              <a:rPr lang="th-TH" sz="2000" b="1" dirty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    รับแจ้ง   </a:t>
            </a:r>
            <a:r>
              <a:rPr lang="th-TH" sz="2000" b="1" dirty="0" smtClean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5   </a:t>
            </a:r>
            <a:r>
              <a:rPr lang="th-TH" sz="2000" b="1" dirty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คดี   จับกุมได้  </a:t>
            </a:r>
            <a:r>
              <a:rPr lang="th-TH" sz="2000" b="1" dirty="0" smtClean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4   </a:t>
            </a:r>
            <a:r>
              <a:rPr lang="th-TH" sz="2000" b="1" dirty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คดี   คิดเป็นร้อยละ  80  อาวุธที่ใช้ในการกระทำผิด  คือ  </a:t>
            </a:r>
            <a:r>
              <a:rPr lang="th-TH" sz="2000" b="1" dirty="0" smtClean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อาวุธปืน (3)  ,  มีด (</a:t>
            </a:r>
            <a:r>
              <a:rPr lang="th-TH" sz="2000" b="1" dirty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1</a:t>
            </a:r>
            <a:r>
              <a:rPr lang="th-TH" sz="2000" b="1" dirty="0" smtClean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) , ไม้ (</a:t>
            </a:r>
            <a:r>
              <a:rPr lang="th-TH" sz="2000" b="1" dirty="0">
                <a:solidFill>
                  <a:prstClr val="black"/>
                </a:solidFill>
                <a:latin typeface="Angsana New"/>
                <a:ea typeface="Cordia New"/>
                <a:cs typeface="TH Niramit AS"/>
              </a:rPr>
              <a:t>1)</a:t>
            </a:r>
          </a:p>
        </p:txBody>
      </p:sp>
    </p:spTree>
    <p:extLst>
      <p:ext uri="{BB962C8B-B14F-4D97-AF65-F5344CB8AC3E}">
        <p14:creationId xmlns:p14="http://schemas.microsoft.com/office/powerpoint/2010/main" val="1348380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79512" y="44624"/>
            <a:ext cx="8784976" cy="612776"/>
          </a:xfrm>
          <a:prstGeom prst="rect">
            <a:avLst/>
          </a:prstGeom>
          <a:solidFill>
            <a:srgbClr val="792D2B"/>
          </a:solidFill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th-TH" sz="3200" b="1" dirty="0">
                <a:solidFill>
                  <a:prstClr val="white"/>
                </a:solidFill>
                <a:latin typeface="TH NiramitIT๙" pitchFamily="2" charset="-34"/>
                <a:cs typeface="TH NiramitIT๙" pitchFamily="2" charset="-34"/>
              </a:rPr>
              <a:t>คดี</a:t>
            </a:r>
            <a:r>
              <a:rPr lang="th-TH" sz="3200" b="1" dirty="0" smtClean="0">
                <a:solidFill>
                  <a:prstClr val="white"/>
                </a:solidFill>
                <a:latin typeface="TH NiramitIT๙" pitchFamily="2" charset="-34"/>
                <a:cs typeface="TH NiramitIT๙" pitchFamily="2" charset="-34"/>
              </a:rPr>
              <a:t>ฆ่าผู้อื่นฯ ของ </a:t>
            </a:r>
            <a:r>
              <a:rPr lang="th-TH" sz="3200" b="1" dirty="0" err="1" smtClean="0">
                <a:solidFill>
                  <a:prstClr val="white"/>
                </a:solidFill>
                <a:latin typeface="TH NiramitIT๙" pitchFamily="2" charset="-34"/>
                <a:cs typeface="TH NiramitIT๙" pitchFamily="2" charset="-34"/>
              </a:rPr>
              <a:t>สภ</a:t>
            </a:r>
            <a:r>
              <a:rPr lang="th-TH" sz="3200" b="1" dirty="0" smtClean="0">
                <a:solidFill>
                  <a:prstClr val="white"/>
                </a:solidFill>
                <a:latin typeface="TH NiramitIT๙" pitchFamily="2" charset="-34"/>
                <a:cs typeface="TH NiramitIT๙" pitchFamily="2" charset="-34"/>
              </a:rPr>
              <a:t>.ห้วยข่า  </a:t>
            </a:r>
            <a:r>
              <a:rPr lang="th-TH" sz="3200" b="1" dirty="0" err="1" smtClean="0">
                <a:solidFill>
                  <a:prstClr val="white"/>
                </a:solidFill>
                <a:latin typeface="TH NiramitIT๙" pitchFamily="2" charset="-34"/>
                <a:cs typeface="TH NiramitIT๙" pitchFamily="2" charset="-34"/>
              </a:rPr>
              <a:t>จว</a:t>
            </a:r>
            <a:r>
              <a:rPr lang="th-TH" sz="3200" b="1" dirty="0" smtClean="0">
                <a:solidFill>
                  <a:prstClr val="white"/>
                </a:solidFill>
                <a:latin typeface="TH NiramitIT๙" pitchFamily="2" charset="-34"/>
                <a:cs typeface="TH NiramitIT๙" pitchFamily="2" charset="-34"/>
              </a:rPr>
              <a:t>.อุบลราชธานี</a:t>
            </a:r>
            <a:endParaRPr lang="th-TH" sz="3200" b="1" dirty="0">
              <a:solidFill>
                <a:srgbClr val="C00000"/>
              </a:solidFill>
              <a:latin typeface="TH NiramitIT๙" pitchFamily="2" charset="-34"/>
              <a:cs typeface="TH NiramitIT๙" pitchFamily="2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79512" y="2917328"/>
            <a:ext cx="3456384" cy="727696"/>
          </a:xfrm>
          <a:prstGeom prst="rect">
            <a:avLst/>
          </a:prstGeom>
          <a:solidFill>
            <a:schemeClr val="bg1"/>
          </a:solidFill>
          <a:ln w="38100">
            <a:solidFill>
              <a:srgbClr val="99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 lvl="0" fontAlgn="auto">
              <a:spcBef>
                <a:spcPts val="0"/>
              </a:spcBef>
              <a:spcAft>
                <a:spcPts val="0"/>
              </a:spcAft>
              <a:tabLst>
                <a:tab pos="1481138" algn="l"/>
              </a:tabLst>
            </a:pPr>
            <a:r>
              <a:rPr lang="th-TH" sz="1800" b="1" u="sng" dirty="0">
                <a:solidFill>
                  <a:srgbClr val="000000"/>
                </a:solidFill>
                <a:latin typeface="TH NiramitIT๙" pitchFamily="2" charset="-34"/>
                <a:ea typeface="Times New Roman"/>
                <a:cs typeface="TH NiramitIT๙" pitchFamily="2" charset="-34"/>
              </a:rPr>
              <a:t>เหตุเกิด  </a:t>
            </a:r>
            <a:r>
              <a:rPr lang="th-TH" sz="2000" dirty="0">
                <a:solidFill>
                  <a:prstClr val="black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กระท่อมนา ทิศตะวันออกบ้า</a:t>
            </a:r>
            <a:r>
              <a:rPr lang="th-TH" sz="2000" dirty="0" smtClean="0">
                <a:solidFill>
                  <a:prstClr val="black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นคำขุน</a:t>
            </a:r>
            <a:r>
              <a:rPr lang="th-TH" sz="2000" dirty="0">
                <a:solidFill>
                  <a:prstClr val="black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ราษฎร์ </a:t>
            </a:r>
            <a:r>
              <a:rPr lang="th-TH" sz="2000" dirty="0" smtClean="0">
                <a:solidFill>
                  <a:prstClr val="black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ม.17 </a:t>
            </a:r>
            <a:r>
              <a:rPr lang="th-TH" sz="2000" dirty="0">
                <a:solidFill>
                  <a:prstClr val="black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ต.ห้วยข่า อ.บุณฑริกฯ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1481138" algn="l"/>
              </a:tabLst>
            </a:pPr>
            <a:r>
              <a:rPr lang="th-TH" sz="2000" dirty="0">
                <a:solidFill>
                  <a:prstClr val="black"/>
                </a:solidFill>
                <a:latin typeface="TH Niramit AS" pitchFamily="2" charset="-34"/>
                <a:ea typeface="Times New Roman"/>
                <a:cs typeface="TH Niramit AS" pitchFamily="2" charset="-34"/>
              </a:rPr>
              <a:t>	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1616075" algn="l"/>
              </a:tabLst>
            </a:pPr>
            <a:endParaRPr lang="th-TH" sz="1800" dirty="0">
              <a:solidFill>
                <a:srgbClr val="000000"/>
              </a:solidFill>
              <a:latin typeface="TH Niramit AS" pitchFamily="2" charset="-34"/>
              <a:ea typeface="Times New Roman"/>
              <a:cs typeface="TH Niramit AS" pitchFamily="2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1616075" algn="l"/>
              </a:tabLst>
            </a:pPr>
            <a:r>
              <a:rPr lang="th-TH" sz="1800" u="sng" dirty="0">
                <a:solidFill>
                  <a:srgbClr val="000000"/>
                </a:solidFill>
                <a:latin typeface="TH NiramitIT๙" pitchFamily="2" charset="-34"/>
                <a:ea typeface="Times New Roman"/>
                <a:cs typeface="TH NiramitIT๙" pitchFamily="2" charset="-34"/>
              </a:rPr>
              <a:t> </a:t>
            </a:r>
            <a:endParaRPr lang="th-TH" sz="2000" dirty="0">
              <a:solidFill>
                <a:srgbClr val="000000"/>
              </a:solidFill>
              <a:latin typeface="TH NiramitIT๙" pitchFamily="2" charset="-34"/>
              <a:ea typeface="Times New Roman"/>
              <a:cs typeface="TH NiramitIT๙" pitchFamily="2" charset="-34"/>
            </a:endParaRPr>
          </a:p>
        </p:txBody>
      </p:sp>
      <p:sp>
        <p:nvSpPr>
          <p:cNvPr id="4107" name="AutoShape 2" descr="http://www.thaipolicedb.com/images/teacher/thumbs/20130225_095852.jpg"/>
          <p:cNvSpPr>
            <a:spLocks noChangeAspect="1" noChangeArrowheads="1"/>
          </p:cNvSpPr>
          <p:nvPr/>
        </p:nvSpPr>
        <p:spPr bwMode="auto">
          <a:xfrm>
            <a:off x="1285875" y="-212725"/>
            <a:ext cx="22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108" name="AutoShape 4" descr="http://www.thaipolicedb.com/images/teacher/thumbs/20130225_095852.jpg"/>
          <p:cNvSpPr>
            <a:spLocks noChangeAspect="1" noChangeArrowheads="1"/>
          </p:cNvSpPr>
          <p:nvPr/>
        </p:nvSpPr>
        <p:spPr bwMode="auto">
          <a:xfrm>
            <a:off x="1285875" y="-212725"/>
            <a:ext cx="22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Calibri"/>
              <a:cs typeface="+mn-cs"/>
            </a:endParaRPr>
          </a:p>
        </p:txBody>
      </p:sp>
      <p:pic>
        <p:nvPicPr>
          <p:cNvPr id="2" name="Picture 2" descr="C:\Documents and Settings\admin\Desktop\แผนที่ ภ.๓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579" y="898572"/>
            <a:ext cx="3015285" cy="2018756"/>
          </a:xfrm>
          <a:prstGeom prst="rect">
            <a:avLst/>
          </a:prstGeom>
          <a:noFill/>
        </p:spPr>
      </p:pic>
      <p:cxnSp>
        <p:nvCxnSpPr>
          <p:cNvPr id="9" name="ลูกศรเชื่อมต่อแบบตรง 8"/>
          <p:cNvCxnSpPr/>
          <p:nvPr/>
        </p:nvCxnSpPr>
        <p:spPr>
          <a:xfrm flipH="1" flipV="1">
            <a:off x="3059832" y="2410753"/>
            <a:ext cx="139181" cy="506575"/>
          </a:xfrm>
          <a:prstGeom prst="straightConnector1">
            <a:avLst/>
          </a:prstGeom>
          <a:ln w="44450">
            <a:solidFill>
              <a:srgbClr val="990000"/>
            </a:solidFill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899888" y="673746"/>
            <a:ext cx="50646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1481138" algn="l"/>
              </a:tabLst>
            </a:pPr>
            <a:r>
              <a:rPr lang="th-TH" sz="2000" b="1" dirty="0">
                <a:latin typeface="TH Niramit AS" pitchFamily="2" charset="-34"/>
                <a:ea typeface="Times New Roman"/>
              </a:rPr>
              <a:t>วัน เวลา ที่เกิดเหตุ    </a:t>
            </a:r>
            <a:r>
              <a:rPr lang="th-TH" sz="2000" b="1" dirty="0" smtClean="0">
                <a:latin typeface="TH Niramit AS" pitchFamily="2" charset="-34"/>
                <a:ea typeface="Times New Roman"/>
              </a:rPr>
              <a:t> </a:t>
            </a:r>
            <a:r>
              <a:rPr lang="th-TH" sz="2000" dirty="0" smtClean="0">
                <a:latin typeface="TH Niramit AS" pitchFamily="2" charset="-34"/>
                <a:ea typeface="Times New Roman"/>
              </a:rPr>
              <a:t>9  </a:t>
            </a:r>
            <a:r>
              <a:rPr lang="th-TH" sz="2000" dirty="0">
                <a:latin typeface="TH Niramit AS" pitchFamily="2" charset="-34"/>
                <a:ea typeface="Times New Roman"/>
              </a:rPr>
              <a:t>มี.ค.61  เวลา 12.00 น.</a:t>
            </a:r>
          </a:p>
          <a:p>
            <a:pPr marL="1660525" indent="-1660525" fontAlgn="auto">
              <a:spcBef>
                <a:spcPts val="0"/>
              </a:spcBef>
              <a:spcAft>
                <a:spcPts val="0"/>
              </a:spcAft>
              <a:tabLst>
                <a:tab pos="1481138" algn="l"/>
              </a:tabLst>
            </a:pPr>
            <a:r>
              <a:rPr lang="th-TH" sz="2000" b="1" dirty="0">
                <a:latin typeface="TH Niramit AS" pitchFamily="2" charset="-34"/>
                <a:ea typeface="Times New Roman"/>
              </a:rPr>
              <a:t>สถานที่เกิดเหตุ         </a:t>
            </a:r>
            <a:r>
              <a:rPr lang="th-TH" sz="2000" dirty="0" smtClean="0">
                <a:latin typeface="TH Niramit AS" pitchFamily="2" charset="-34"/>
                <a:ea typeface="Times New Roman"/>
              </a:rPr>
              <a:t>กระท่อม</a:t>
            </a:r>
            <a:r>
              <a:rPr lang="th-TH" sz="2000" dirty="0">
                <a:latin typeface="TH Niramit AS" pitchFamily="2" charset="-34"/>
                <a:ea typeface="Times New Roman"/>
              </a:rPr>
              <a:t>นา ทิศตะวันออกบ้านคำขุนราษฎร์  </a:t>
            </a:r>
            <a:r>
              <a:rPr lang="th-TH" sz="2000" dirty="0" smtClean="0">
                <a:latin typeface="TH Niramit AS" pitchFamily="2" charset="-34"/>
                <a:ea typeface="Times New Roman"/>
              </a:rPr>
              <a:t>         ม.17 </a:t>
            </a:r>
            <a:r>
              <a:rPr lang="th-TH" sz="2000" dirty="0">
                <a:latin typeface="TH Niramit AS" pitchFamily="2" charset="-34"/>
                <a:ea typeface="Times New Roman"/>
              </a:rPr>
              <a:t>ต.ห้วยข่า อ.บุณฑริกฯ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1481138" algn="l"/>
              </a:tabLst>
            </a:pPr>
            <a:r>
              <a:rPr lang="th-TH" sz="2000" b="1" dirty="0" smtClean="0">
                <a:latin typeface="TH Niramit AS" pitchFamily="2" charset="-34"/>
                <a:ea typeface="Times New Roman"/>
              </a:rPr>
              <a:t>ผู้ตาย</a:t>
            </a:r>
            <a:r>
              <a:rPr lang="th-TH" sz="2000" b="1" dirty="0">
                <a:latin typeface="TH Niramit AS" pitchFamily="2" charset="-34"/>
                <a:ea typeface="Times New Roman"/>
              </a:rPr>
              <a:t> </a:t>
            </a:r>
            <a:r>
              <a:rPr lang="th-TH" sz="2000" dirty="0" smtClean="0">
                <a:latin typeface="TH Niramit AS" pitchFamily="2" charset="-34"/>
                <a:ea typeface="Times New Roman"/>
              </a:rPr>
              <a:t>                     นาย</a:t>
            </a:r>
            <a:r>
              <a:rPr lang="th-TH" sz="2000" dirty="0">
                <a:latin typeface="TH Niramit AS" pitchFamily="2" charset="-34"/>
                <a:ea typeface="Times New Roman"/>
              </a:rPr>
              <a:t>อำพร  เนาวรัตน์  อายุ 30 ปี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1481138" algn="l"/>
              </a:tabLst>
            </a:pPr>
            <a:r>
              <a:rPr lang="th-TH" sz="2000" b="1" dirty="0">
                <a:latin typeface="TH Niramit AS" pitchFamily="2" charset="-34"/>
                <a:ea typeface="Times New Roman"/>
              </a:rPr>
              <a:t>ผู้ต้องหา</a:t>
            </a:r>
            <a:r>
              <a:rPr lang="th-TH" sz="2000" dirty="0">
                <a:latin typeface="TH Niramit AS" pitchFamily="2" charset="-34"/>
                <a:ea typeface="Times New Roman"/>
              </a:rPr>
              <a:t>	   </a:t>
            </a:r>
            <a:r>
              <a:rPr lang="th-TH" sz="2000" dirty="0" smtClean="0">
                <a:latin typeface="TH Niramit AS" pitchFamily="2" charset="-34"/>
                <a:ea typeface="Times New Roman"/>
              </a:rPr>
              <a:t>ไม่</a:t>
            </a:r>
            <a:r>
              <a:rPr lang="th-TH" sz="2000" dirty="0">
                <a:latin typeface="TH Niramit AS" pitchFamily="2" charset="-34"/>
                <a:ea typeface="Times New Roman"/>
              </a:rPr>
              <a:t>รู้ตัวคนร้าย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1481138" algn="l"/>
              </a:tabLst>
            </a:pPr>
            <a:r>
              <a:rPr lang="th-TH" sz="2000" b="1" dirty="0">
                <a:latin typeface="TH Niramit AS" pitchFamily="2" charset="-34"/>
                <a:ea typeface="Times New Roman"/>
              </a:rPr>
              <a:t>อาวุธ</a:t>
            </a:r>
            <a:r>
              <a:rPr lang="th-TH" sz="2000" dirty="0">
                <a:latin typeface="TH Niramit AS" pitchFamily="2" charset="-34"/>
                <a:ea typeface="Times New Roman"/>
              </a:rPr>
              <a:t>	  </a:t>
            </a:r>
            <a:r>
              <a:rPr lang="th-TH" sz="2000" dirty="0" smtClean="0">
                <a:latin typeface="TH Niramit AS" pitchFamily="2" charset="-34"/>
                <a:ea typeface="Times New Roman"/>
              </a:rPr>
              <a:t> </a:t>
            </a:r>
            <a:r>
              <a:rPr lang="th-TH" sz="2000" dirty="0">
                <a:latin typeface="TH Niramit AS" pitchFamily="2" charset="-34"/>
                <a:ea typeface="Times New Roman"/>
              </a:rPr>
              <a:t>ปืน และมีด</a:t>
            </a:r>
          </a:p>
          <a:p>
            <a:pPr lvl="0" algn="thaiDist" fontAlgn="auto">
              <a:spcBef>
                <a:spcPts val="0"/>
              </a:spcBef>
              <a:spcAft>
                <a:spcPts val="0"/>
              </a:spcAft>
              <a:tabLst>
                <a:tab pos="1481138" algn="l"/>
              </a:tabLst>
            </a:pPr>
            <a:r>
              <a:rPr lang="th-TH" sz="2000" b="1" dirty="0">
                <a:latin typeface="TH Niramit AS" pitchFamily="2" charset="-34"/>
                <a:ea typeface="Times New Roman"/>
              </a:rPr>
              <a:t>พฤติการณ์แห่งคดี      </a:t>
            </a:r>
            <a:r>
              <a:rPr lang="th-TH" sz="2000" dirty="0">
                <a:latin typeface="TH Niramit AS" pitchFamily="2" charset="-34"/>
                <a:ea typeface="Times New Roman"/>
              </a:rPr>
              <a:t>ตามวัน เวลา ที่เกิดเหตุ  พง</a:t>
            </a:r>
            <a:r>
              <a:rPr lang="th-TH" sz="2000" dirty="0" err="1">
                <a:latin typeface="TH Niramit AS" pitchFamily="2" charset="-34"/>
                <a:ea typeface="Times New Roman"/>
              </a:rPr>
              <a:t>ส.สภ</a:t>
            </a:r>
            <a:r>
              <a:rPr lang="th-TH" sz="2000" dirty="0">
                <a:latin typeface="TH Niramit AS" pitchFamily="2" charset="-34"/>
                <a:ea typeface="Times New Roman"/>
              </a:rPr>
              <a:t>.ห้วยข่า ได้รับแจ้งว่ามีเหตุฆ่ากันตายที่ กระท่อมนาทิศตะวันออกบ้านคำขุนราษฎร์  </a:t>
            </a:r>
            <a:r>
              <a:rPr lang="th-TH" sz="2000" dirty="0" smtClean="0">
                <a:latin typeface="TH Niramit AS" pitchFamily="2" charset="-34"/>
                <a:ea typeface="Times New Roman"/>
              </a:rPr>
              <a:t>ม.17 </a:t>
            </a:r>
            <a:r>
              <a:rPr lang="th-TH" sz="2000" dirty="0">
                <a:latin typeface="TH Niramit AS" pitchFamily="2" charset="-34"/>
                <a:ea typeface="Times New Roman"/>
              </a:rPr>
              <a:t>ต.ห้วยข่า อ.บุณฑริก </a:t>
            </a:r>
            <a:r>
              <a:rPr lang="th-TH" sz="2000" dirty="0" err="1">
                <a:latin typeface="TH Niramit AS" pitchFamily="2" charset="-34"/>
                <a:ea typeface="Times New Roman"/>
              </a:rPr>
              <a:t>จว</a:t>
            </a:r>
            <a:r>
              <a:rPr lang="th-TH" sz="2000" dirty="0">
                <a:latin typeface="TH Niramit AS" pitchFamily="2" charset="-34"/>
                <a:ea typeface="Times New Roman"/>
              </a:rPr>
              <a:t>.อุบลราชธานี  จึงเดินทางไปตรวจที่เกิดเหตุ พบผู้เสียชีวิต คือ นายอำพร เนาวรัตน์ อายุ 30 ปี  จากการสอบสวนทราบว่าผู้ตายและคนร้าย  ได้มาพูดคุยตกลงกันที่บริเวณชายป่าสวนยางพารา  ต่อมาคนร้ายได้ใช้ปืนลูกซองสั้นไทยประดิษฐ์  จ่อยิงที่ด้านหลังของผู้ตายจนได้รับบาดเจ็บ  จากนั้นผู้ตายได้วิ่งหนีไปที่กระท่อม  คนร้ายวิ่งตามมาและใช้มีดฟันที่ศีรษะ, ลำคอ และแขน จนเสียชีวิต  ขณะเกิดเหตุมีผู้เห็นเหตุการณ์แต่ไม่ทราบว่าคนร้ายเป็นใคร เนื่องจากคนร้ายใช้ผ้าปิดบังใบหน้า อยู่ระหว่างสืบสวนสอบสวนหาตัวคนร้ายมาดำเนินคดีต่อไป  </a:t>
            </a:r>
            <a:endParaRPr lang="th-TH" sz="2000" dirty="0" smtClean="0">
              <a:latin typeface="TH Niramit AS" pitchFamily="2" charset="-34"/>
              <a:ea typeface="Times New Roman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tabLst>
                <a:tab pos="1481138" algn="l"/>
              </a:tabLst>
            </a:pPr>
            <a:r>
              <a:rPr lang="th-TH" sz="2000" b="1" dirty="0" err="1" smtClean="0">
                <a:solidFill>
                  <a:srgbClr val="C00000"/>
                </a:solidFill>
                <a:latin typeface="TH Niramit AS" pitchFamily="2" charset="-34"/>
                <a:ea typeface="Times New Roman"/>
              </a:rPr>
              <a:t>พงส</a:t>
            </a:r>
            <a:r>
              <a:rPr lang="th-TH" sz="2000" b="1" dirty="0" smtClean="0">
                <a:solidFill>
                  <a:srgbClr val="C00000"/>
                </a:solidFill>
                <a:latin typeface="TH Niramit AS" pitchFamily="2" charset="-34"/>
                <a:ea typeface="Times New Roman"/>
              </a:rPr>
              <a:t>.</a:t>
            </a:r>
            <a:r>
              <a:rPr lang="th-TH" sz="2000" b="1" dirty="0">
                <a:solidFill>
                  <a:srgbClr val="C00000"/>
                </a:solidFill>
                <a:latin typeface="TH Niramit AS" pitchFamily="2" charset="-34"/>
                <a:ea typeface="Times New Roman"/>
              </a:rPr>
              <a:t>ผู้รับผิดชอบ</a:t>
            </a:r>
            <a:r>
              <a:rPr lang="th-TH" sz="2000" dirty="0">
                <a:solidFill>
                  <a:prstClr val="black"/>
                </a:solidFill>
                <a:latin typeface="TH Niramit AS" pitchFamily="2" charset="-34"/>
                <a:ea typeface="Times New Roman"/>
              </a:rPr>
              <a:t>     </a:t>
            </a:r>
            <a:r>
              <a:rPr lang="th-TH" sz="2000" dirty="0" err="1" smtClean="0">
                <a:solidFill>
                  <a:prstClr val="black"/>
                </a:solidFill>
                <a:latin typeface="TH Niramit AS" pitchFamily="2" charset="-34"/>
                <a:ea typeface="Times New Roman"/>
              </a:rPr>
              <a:t>ร.ต.อ</a:t>
            </a:r>
            <a:r>
              <a:rPr lang="th-TH" sz="2000" dirty="0" smtClean="0">
                <a:solidFill>
                  <a:prstClr val="black"/>
                </a:solidFill>
                <a:latin typeface="TH Niramit AS" pitchFamily="2" charset="-34"/>
                <a:ea typeface="Times New Roman"/>
              </a:rPr>
              <a:t>.</a:t>
            </a:r>
            <a:r>
              <a:rPr lang="th-TH" sz="2000" dirty="0">
                <a:solidFill>
                  <a:prstClr val="black"/>
                </a:solidFill>
                <a:latin typeface="TH Niramit AS" pitchFamily="2" charset="-34"/>
                <a:ea typeface="Times New Roman"/>
              </a:rPr>
              <a:t>ไพศาล  สามหมอ โทร. </a:t>
            </a:r>
            <a:r>
              <a:rPr lang="th-TH" sz="2000" dirty="0" smtClean="0">
                <a:solidFill>
                  <a:prstClr val="black"/>
                </a:solidFill>
                <a:latin typeface="TH Niramit AS" pitchFamily="2" charset="-34"/>
                <a:ea typeface="Times New Roman"/>
              </a:rPr>
              <a:t>0885927188</a:t>
            </a:r>
            <a:r>
              <a:rPr lang="th-TH" sz="2000" dirty="0">
                <a:solidFill>
                  <a:prstClr val="black"/>
                </a:solidFill>
                <a:latin typeface="TH Niramit AS" pitchFamily="2" charset="-34"/>
                <a:ea typeface="Times New Roman"/>
              </a:rPr>
              <a:t> </a:t>
            </a:r>
          </a:p>
        </p:txBody>
      </p:sp>
      <p:pic>
        <p:nvPicPr>
          <p:cNvPr id="11" name="Picture 5" descr="ALERT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V="1">
            <a:off x="2925292" y="2237918"/>
            <a:ext cx="13454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ppr\Desktop\เวร ศปก.วันที่ 10 มี.ค.61\75189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54" y="3789040"/>
            <a:ext cx="1844566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ppr\Desktop\เวร ศปก.วันที่ 10 มี.ค.61\75189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789040"/>
            <a:ext cx="184816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55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478576"/>
              </p:ext>
            </p:extLst>
          </p:nvPr>
        </p:nvGraphicFramePr>
        <p:xfrm>
          <a:off x="107950" y="826872"/>
          <a:ext cx="8928101" cy="5726328"/>
        </p:xfrm>
        <a:graphic>
          <a:graphicData uri="http://schemas.openxmlformats.org/drawingml/2006/table">
            <a:tbl>
              <a:tblPr/>
              <a:tblGrid>
                <a:gridCol w="1187450"/>
                <a:gridCol w="685800"/>
                <a:gridCol w="762000"/>
                <a:gridCol w="762000"/>
                <a:gridCol w="838200"/>
                <a:gridCol w="914400"/>
                <a:gridCol w="838200"/>
                <a:gridCol w="914400"/>
                <a:gridCol w="762000"/>
                <a:gridCol w="609600"/>
                <a:gridCol w="654051"/>
              </a:tblGrid>
              <a:tr h="384876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ea typeface="TH SarabunIT๙" panose="020B0500040200020003" pitchFamily="34" charset="-34"/>
                          <a:cs typeface="TH Niramit AS"/>
                        </a:rPr>
                        <a:t>ภ.จว</a:t>
                      </a: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ea typeface="TH SarabunIT๙" panose="020B0500040200020003" pitchFamily="34" charset="-34"/>
                          <a:cs typeface="TH Niramit AS"/>
                        </a:rPr>
                        <a:t>./ด้าน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TH SarabunIT๙" panose="020B0500040200020003" pitchFamily="34" charset="-34"/>
                        <a:cs typeface="TH Niramit AS"/>
                      </a:endParaRPr>
                    </a:p>
                  </a:txBody>
                  <a:tcPr marL="91437" marR="91437" marT="45702" marB="45702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สถาบัน/ </a:t>
                      </a:r>
                      <a:r>
                        <a:rPr kumimoji="0" lang="th-TH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ถปภ</a:t>
                      </a: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.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การ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เมือง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cs typeface="TH Niramit AS"/>
                      </a:endParaRP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เศรษฐกิจ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h-TH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cs typeface="TH Niramit AS"/>
                      </a:endParaRP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นักวิชาการ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ฯลฯ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วิทยา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ศาสตร์</a:t>
                      </a:r>
                      <a:br>
                        <a:rPr kumimoji="0" lang="th-TH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</a:br>
                      <a:r>
                        <a:rPr kumimoji="0" lang="th-TH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และสิ่งแวดล้อม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อาชญา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กรรม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ข้ามชาติ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ปัญหา</a:t>
                      </a:r>
                      <a:br>
                        <a:rPr kumimoji="0" lang="th-TH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</a:br>
                      <a:r>
                        <a:rPr kumimoji="0" lang="th-TH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แนวชายแดน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ยาเสพติด</a:t>
                      </a:r>
                      <a:endParaRPr kumimoji="0" lang="th-TH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cs typeface="TH Niramit AS"/>
                      </a:endParaRP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อื่นๆ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รวม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5253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ea typeface="TH SarabunIT๙" panose="020B0500040200020003" pitchFamily="34" charset="-34"/>
                          <a:cs typeface="TH Niramit AS"/>
                        </a:rPr>
                        <a:t>ชัยภูมิ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TH SarabunIT๙" panose="020B0500040200020003" pitchFamily="34" charset="-34"/>
                        <a:cs typeface="TH Niramit AS"/>
                      </a:endParaRPr>
                    </a:p>
                  </a:txBody>
                  <a:tcPr marL="91437" marR="91437" marT="45702" marB="45702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253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ea typeface="TH SarabunIT๙" panose="020B0500040200020003" pitchFamily="34" charset="-34"/>
                          <a:cs typeface="TH Niramit AS"/>
                        </a:rPr>
                        <a:t>นครราชสีมา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TH SarabunIT๙" panose="020B0500040200020003" pitchFamily="34" charset="-34"/>
                        <a:cs typeface="TH Niramit AS"/>
                      </a:endParaRPr>
                    </a:p>
                  </a:txBody>
                  <a:tcPr marL="91437" marR="91437" marT="45702" marB="45702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1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2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3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253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ea typeface="TH SarabunIT๙" panose="020B0500040200020003" pitchFamily="34" charset="-34"/>
                          <a:cs typeface="TH Niramit AS"/>
                        </a:rPr>
                        <a:t>บุรีรัมย์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TH SarabunIT๙" panose="020B0500040200020003" pitchFamily="34" charset="-34"/>
                        <a:cs typeface="TH Niramit AS"/>
                      </a:endParaRPr>
                    </a:p>
                  </a:txBody>
                  <a:tcPr marL="91437" marR="91437" marT="45702" marB="45702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253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ea typeface="TH SarabunIT๙" panose="020B0500040200020003" pitchFamily="34" charset="-34"/>
                          <a:cs typeface="TH Niramit AS"/>
                        </a:rPr>
                        <a:t>ยโสธร 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H SarabunIT๙" panose="020B0500040200020003" pitchFamily="34" charset="-34"/>
                        <a:ea typeface="TH SarabunIT๙" panose="020B0500040200020003" pitchFamily="34" charset="-34"/>
                        <a:cs typeface="TH Niramit AS"/>
                      </a:endParaRPr>
                    </a:p>
                  </a:txBody>
                  <a:tcPr marL="91437" marR="91437" marT="45702" marB="45702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253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ศรีสะ</a:t>
                      </a:r>
                      <a:r>
                        <a:rPr kumimoji="0" lang="th-TH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เกษ</a:t>
                      </a: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 </a:t>
                      </a:r>
                    </a:p>
                  </a:txBody>
                  <a:tcPr marL="91437" marR="91437" marT="45702" marB="45702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2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1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3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253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สุรินทร์ </a:t>
                      </a:r>
                    </a:p>
                  </a:txBody>
                  <a:tcPr marL="91437" marR="91437" marT="45702" marB="45702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253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อำนาจเจริญ</a:t>
                      </a:r>
                    </a:p>
                  </a:txBody>
                  <a:tcPr marL="91437" marR="91437" marT="45702" marB="45702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25300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อุบลราชธานี </a:t>
                      </a:r>
                    </a:p>
                  </a:txBody>
                  <a:tcPr marL="91437" marR="91437" marT="45702" marB="45702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87635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รวม</a:t>
                      </a:r>
                      <a:r>
                        <a:rPr kumimoji="0" lang="th-TH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 </a:t>
                      </a:r>
                    </a:p>
                  </a:txBody>
                  <a:tcPr marL="91437" marR="91437" marT="45702" marB="45702" anchor="ctr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1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2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3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-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ordia New" panose="020B0304020202020204" pitchFamily="34" charset="-34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H SarabunIT๙" panose="020B0500040200020003" pitchFamily="34" charset="-34"/>
                          <a:cs typeface="TH Niramit AS"/>
                        </a:rPr>
                        <a:t>6</a:t>
                      </a:r>
                    </a:p>
                  </a:txBody>
                  <a:tcPr marL="91437" marR="91437" marT="45702" marB="45702" horzOverflow="overflow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  <p:sp>
        <p:nvSpPr>
          <p:cNvPr id="5" name="กล่องข้อความ 5"/>
          <p:cNvSpPr txBox="1"/>
          <p:nvPr/>
        </p:nvSpPr>
        <p:spPr>
          <a:xfrm>
            <a:off x="0" y="152400"/>
            <a:ext cx="9144000" cy="52322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h-TH" sz="2800" b="1" spc="50" dirty="0">
                <a:ln w="11430"/>
                <a:solidFill>
                  <a:prstClr val="whit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Niramit AS"/>
              </a:rPr>
              <a:t> 1. สถานการณ์ความเคลื่อนไหวตั้งแต่  </a:t>
            </a:r>
            <a:r>
              <a:rPr lang="th-TH" sz="2800" b="1" spc="50" dirty="0" smtClean="0">
                <a:ln w="11430"/>
                <a:solidFill>
                  <a:prstClr val="whit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Niramit AS"/>
              </a:rPr>
              <a:t>5 – 11 มี.ค.61 </a:t>
            </a:r>
            <a:r>
              <a:rPr lang="th-TH" sz="2800" b="1" u="sng" spc="50" dirty="0">
                <a:ln w="11430"/>
                <a:solidFill>
                  <a:prstClr val="whit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Niramit AS"/>
              </a:rPr>
              <a:t>รวม </a:t>
            </a:r>
            <a:r>
              <a:rPr lang="th-TH" sz="2800" b="1" u="sng" spc="50" dirty="0" smtClean="0">
                <a:ln w="11430"/>
                <a:solidFill>
                  <a:prstClr val="whit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Niramit AS"/>
              </a:rPr>
              <a:t>6 </a:t>
            </a:r>
            <a:r>
              <a:rPr lang="th-TH" sz="2800" b="1" u="sng" spc="50" dirty="0">
                <a:ln w="11430"/>
                <a:solidFill>
                  <a:prstClr val="whit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Niramit AS"/>
              </a:rPr>
              <a:t>ครั้ง</a:t>
            </a:r>
          </a:p>
        </p:txBody>
      </p:sp>
    </p:spTree>
    <p:extLst>
      <p:ext uri="{BB962C8B-B14F-4D97-AF65-F5344CB8AC3E}">
        <p14:creationId xmlns:p14="http://schemas.microsoft.com/office/powerpoint/2010/main" val="360050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มุมมน 6"/>
          <p:cNvSpPr/>
          <p:nvPr/>
        </p:nvSpPr>
        <p:spPr>
          <a:xfrm>
            <a:off x="228600" y="457200"/>
            <a:ext cx="8686800" cy="457200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สรุปสถิติความเคลื่อนไหวมวลชน ช่วง </a:t>
            </a:r>
            <a:r>
              <a:rPr lang="th-TH" sz="2400" b="1" spc="50" dirty="0">
                <a:ln w="11430"/>
                <a:solidFill>
                  <a:prstClr val="whit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Niramit AS"/>
              </a:rPr>
              <a:t>5 – 11 มี.ค.61 </a:t>
            </a:r>
            <a:r>
              <a:rPr lang="th-TH" sz="2600" b="1" dirty="0" smtClean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(</a:t>
            </a:r>
            <a:r>
              <a:rPr lang="th-TH" sz="2600" b="1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ด้านการเมือง </a:t>
            </a:r>
            <a:r>
              <a:rPr lang="th-TH" sz="2600" b="1" dirty="0" smtClean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1 ครั้ง</a:t>
            </a:r>
            <a:r>
              <a:rPr lang="th-TH" sz="2600" b="1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) </a:t>
            </a: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890199"/>
              </p:ext>
            </p:extLst>
          </p:nvPr>
        </p:nvGraphicFramePr>
        <p:xfrm>
          <a:off x="228600" y="1005840"/>
          <a:ext cx="868680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/>
                <a:gridCol w="7086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err="1" smtClean="0"/>
                        <a:t>ภ.จว</a:t>
                      </a:r>
                      <a:r>
                        <a:rPr lang="th-TH" sz="2200" dirty="0" smtClean="0"/>
                        <a:t>.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/>
                        <a:t>ประเด็น</a:t>
                      </a:r>
                      <a:endParaRPr lang="en-US" sz="2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นครราชสีมา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	วันที่ 7 มี.ค.61 กลุ่มนักรบเมืองย่า 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จว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.นครราชสีมา 15 คน รวมตัวที่บริเวณลานอนุสาวรีย้าว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สุร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นารี อ.เมืองฯ เพื่อให้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กําลังใจ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นายวิเชียร ชินวงษ์ หน. เขตรักษาพันธุ์สัตว์ป่าทุ่งใหญ่นเรศวร กรณีที่ตรวจจับการล่าสัตว์ป่าในพื้นที่รับผิดชอบ โดยมีกิจกรรมชูแผ่นป้ายและอ่านแถลงการณ์เรียกร้องให้กระบวนการยุติธรรมและรัฐบาล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ดําเนินคดี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อย่างตรงไปตรงมา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227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มุมมน 6"/>
          <p:cNvSpPr/>
          <p:nvPr/>
        </p:nvSpPr>
        <p:spPr>
          <a:xfrm>
            <a:off x="228600" y="457200"/>
            <a:ext cx="8686800" cy="45720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สรุปสถิติความเคลื่อนไหวมวลชน ช่วง </a:t>
            </a:r>
            <a:r>
              <a:rPr lang="th-TH" sz="2400" b="1" spc="50" dirty="0">
                <a:ln w="11430"/>
                <a:solidFill>
                  <a:prstClr val="whit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Niramit AS"/>
              </a:rPr>
              <a:t>5 – 11 มี.ค.61 </a:t>
            </a:r>
            <a:r>
              <a:rPr lang="th-TH" sz="2600" b="1" dirty="0" smtClean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(</a:t>
            </a:r>
            <a:r>
              <a:rPr lang="th-TH" sz="2600" b="1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ด้านเศรษฐกิจ </a:t>
            </a:r>
            <a:r>
              <a:rPr lang="th-TH" sz="2600" b="1" dirty="0" smtClean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2 </a:t>
            </a:r>
            <a:r>
              <a:rPr lang="th-TH" sz="2600" b="1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ครั้ง) </a:t>
            </a: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019064"/>
              </p:ext>
            </p:extLst>
          </p:nvPr>
        </p:nvGraphicFramePr>
        <p:xfrm>
          <a:off x="228600" y="1082040"/>
          <a:ext cx="8686800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/>
                <a:gridCol w="7086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err="1" smtClean="0"/>
                        <a:t>ภ.จว</a:t>
                      </a:r>
                      <a:r>
                        <a:rPr lang="th-TH" sz="2200" dirty="0" smtClean="0"/>
                        <a:t>.00</a:t>
                      </a:r>
                      <a:endParaRPr lang="en-US" sz="22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/>
                        <a:t>ประเด็น</a:t>
                      </a:r>
                      <a:endParaRPr lang="en-US" sz="22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ศรีสะ</a:t>
                      </a:r>
                      <a:r>
                        <a:rPr lang="th-TH" sz="2200" b="1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เกษ</a:t>
                      </a:r>
                      <a:endParaRPr lang="th-TH" sz="2200" b="1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	วันที่ 7 มี.ค.61 ตัวแทนราษฎรที่ได้รับผลกระทบจากฝายหัวนา จัดประชุมครั้งที่ 1/2561 ณ</a:t>
                      </a:r>
                      <a:r>
                        <a:rPr lang="th-TH" sz="2200" baseline="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ที่ว่าการ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อําเภอกันทรา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รมย์ ร่วมกับ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คณะทํางาน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แก้ไขปัญหาฝายหัวนา และตัวแทนส่วนราชการที่เกี่ยวข้อง 40 คน  โดยหารือเรื่องการตรวจสอบรายชื่อผู้ที่ครอบครอง และ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ทํา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ประโยชน์ในที่ดิน และเรื่องการประกาศรายชื่อผู้มีสิทธิ์ได้รับค่าชดเชยที่ได้รับผลกระทบจากโครงการ ภายใน 14 มี.ค.61 เพื่อ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นําเสนอ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ต่อ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คณะทํางาน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ระดับ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อําเภอ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ให้พิจารณาใน 16 มี.ค.61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ศรีสะ</a:t>
                      </a:r>
                      <a:r>
                        <a:rPr lang="th-TH" sz="2200" b="1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เกษ</a:t>
                      </a:r>
                      <a:endParaRPr lang="th-TH" sz="2200" b="1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	วันที่ 9 มี.ค.61 กลุ่มประชาชนในพื้นที่ ต.เมืองน้อย อ.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กันทรา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รมย์ฯ</a:t>
                      </a:r>
                      <a:r>
                        <a:rPr lang="th-TH" sz="2200" baseline="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50 คน เดินทางมายังศาลากลางฯ  เพื่อยื่นหนังสือร้องทุกข์ 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ศดธ.จว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.ฯ เพื่อคัดค้านการดำเนินกิจการขององค์การอุตสาหกรรมป่าไม้ (อ.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อ.ป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.) ซึ่งได้ดำเนินการตามแผนงานโครงการในพื้นที่สวนป่า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กันทรา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รมย์ อ.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กันทรา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รมย์ (ต.เมืองน้อย และ ต.อีปาด) เพื่อปลูกต้นยูคา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ลิปตัส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ราษฎรในพื้นที่จึงมองว่าการดำเนินการของ อ.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อ.ป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 เป็นการทำลายแหล่งอาหารของชุมชน แผ้วถางป่า และทำลายทรัพยากรธรรมชาติ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409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มุมมน 6"/>
          <p:cNvSpPr/>
          <p:nvPr/>
        </p:nvSpPr>
        <p:spPr>
          <a:xfrm>
            <a:off x="228600" y="0"/>
            <a:ext cx="8686800" cy="4572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สรุปสถิติความเคลื่อนไหวมวลชน ช่วง </a:t>
            </a:r>
            <a:r>
              <a:rPr lang="th-TH" sz="2400" b="1" spc="50" dirty="0">
                <a:ln w="11430"/>
                <a:solidFill>
                  <a:prstClr val="white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H SarabunIT๙" pitchFamily="34" charset="-34"/>
                <a:cs typeface="TH Niramit AS"/>
              </a:rPr>
              <a:t>5 – 11 มี.ค.61 </a:t>
            </a:r>
            <a:r>
              <a:rPr lang="th-TH" sz="2600" b="1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(</a:t>
            </a:r>
            <a:r>
              <a:rPr lang="th-TH" sz="2600" b="1" dirty="0" smtClean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นักวิชาการ ฯลฯ 3 </a:t>
            </a:r>
            <a:r>
              <a:rPr lang="th-TH" sz="2600" b="1" dirty="0">
                <a:solidFill>
                  <a:prstClr val="white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ครั้ง) </a:t>
            </a: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251633"/>
              </p:ext>
            </p:extLst>
          </p:nvPr>
        </p:nvGraphicFramePr>
        <p:xfrm>
          <a:off x="228600" y="533400"/>
          <a:ext cx="8686800" cy="640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200"/>
                <a:gridCol w="7086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err="1" smtClean="0"/>
                        <a:t>ภ.จว</a:t>
                      </a:r>
                      <a:r>
                        <a:rPr lang="th-TH" sz="2200" dirty="0" smtClean="0"/>
                        <a:t>.</a:t>
                      </a:r>
                      <a:endParaRPr lang="en-US" sz="2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/>
                        <a:t>ประเด็น</a:t>
                      </a:r>
                      <a:endParaRPr lang="en-US" sz="22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ศรีสะ</a:t>
                      </a:r>
                      <a:r>
                        <a:rPr lang="th-TH" sz="2200" b="1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เกษ</a:t>
                      </a:r>
                      <a:endParaRPr lang="th-TH" sz="2200" b="1" dirty="0" smtClean="0"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	วันที่ 5 มี.ค.61 กลุ่มเครือข่ายภาคประชาสังคมจังหวัดศรีสะ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เกษ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เดินทางไปที่ศูนย์ดำรงธรรมจังหวัดศรีสะ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เกษ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 เพื่อยื่นหนังสือร้องเรียนต่อ 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นรม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 (ผ่านศูนย์ดำรงธรรมจังหวัดศรีสะ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เกษ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)  เพื่อคัดค้านกรณี ที่สภามหาวิทยาลัยราช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ภัฏ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ศรีสะ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เกษ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แต่งตั้ง ผศ.ดร.ประกาศิต อนุภาพแสนยากร อดีต อธิการบดี รักษาราชการแทน อธิการบดี โดยอ้างว่าไม่เหมาะสมเพราะ บุคคลดังกล่าวถูกตั้งกรรมการสอบหลายเรื่อง ในห้วงปฏิบัติหน้าที่ อธิการบดี (ครั้งที่ 1) นั้น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นครราชสีมา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	วันที่ 7 มี.ค.61 กลุ่มตัวแทนชาวบ้านหนองโบสถ์ ม.8 ต.โคกกระชาย 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อ.คร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บุรีฯ 60 คน เดินทางมาที่ว่าการ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อำเภอคร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บุรี เพื่อยื่นหนังสือต่อนายสุพจน์ แสนมี นาย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อำเภอคร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บุรี ขอให้ปลด นางพิมลพรรณ พร้อม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สันเทียะ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ผู้ใหญ่บ้าน ม.8 บ้านหนองโบสถ์ เนื่องจากไม่พอใจในการบริหารงานภายในหมู่บ้านไม่โปร่งใส พร้อมแสดงจุดยืนเรียกร้องให้ตรวจสอบการทำงานของผู้ใหญ่บ้านฯ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นครราชสีมา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	วันที่ 9 มี.ค.61 กลุ่มข้าราชการและลูกจ้าง 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สนง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.เขตพื้นที่การศึกษามัธยมศึกษาเขต 31 (30 คน) ชุมนุมบริเวณหน้า 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สนง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.เขต 31 เพื่อขับไล่ ผอ.เขตการศึกษามัธยมศึกษาเขต 31 ออกจากพื้นที่ โดยอ้างว่าขาดประสิทธิภาพในการบริหารงาน โดยในระยะเวลา 4 เดือนที่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ดํารงตําแหน่ง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มีการกดดันผู้ใต้บังคับบัญชาและสร้างความหวาดระแวงซึ่งกระทบต่อขวัญ และ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กําลังใจ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ในการปฏิบัติงาน จน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ทํา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ให้ 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จนท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 ลาออกหรือขอโยกย้ายออกไปเป็น</a:t>
                      </a:r>
                      <a:r>
                        <a:rPr lang="th-TH" sz="2200" dirty="0" err="1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จํานวน</a:t>
                      </a:r>
                      <a:r>
                        <a:rPr lang="th-TH" sz="2200" dirty="0" smtClean="0"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มาก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371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311385"/>
              </p:ext>
            </p:extLst>
          </p:nvPr>
        </p:nvGraphicFramePr>
        <p:xfrm>
          <a:off x="228601" y="1240973"/>
          <a:ext cx="8762999" cy="3846672"/>
        </p:xfrm>
        <a:graphic>
          <a:graphicData uri="http://schemas.openxmlformats.org/drawingml/2006/table">
            <a:tbl>
              <a:tblPr/>
              <a:tblGrid>
                <a:gridCol w="7509181"/>
                <a:gridCol w="54089"/>
                <a:gridCol w="1199729"/>
              </a:tblGrid>
              <a:tr h="1401604">
                <a:tc gridSpan="3"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 </a:t>
                      </a:r>
                      <a:endParaRPr lang="th-TH" sz="6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  <a:p>
                      <a:pPr algn="l" fontAlgn="b"/>
                      <a:r>
                        <a:rPr lang="th-TH" sz="2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</a:t>
                      </a:r>
                      <a:endParaRPr lang="th-TH" sz="700" b="1" i="0" u="none" strike="noStrike" dirty="0" smtClean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  <a:p>
                      <a:pPr algn="l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 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2.ผล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การ</a:t>
                      </a: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ดำเนินการต่อพระสงฆ์ที่มีพฤติกรรมไม่เหมาะสมหรือผิด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กฎหมาย</a:t>
                      </a:r>
                    </a:p>
                    <a:p>
                      <a:pPr algn="l" fontAlgn="b"/>
                      <a:r>
                        <a:rPr lang="th-TH" sz="2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</a:t>
                      </a:r>
                      <a:endParaRPr lang="th-TH" sz="23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195864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                 </a:t>
                      </a:r>
                      <a:endParaRPr lang="th-TH" sz="600" b="1" i="0" u="none" strike="noStrike" dirty="0" smtClean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  <a:p>
                      <a:pPr algn="ctr" fontAlgn="b"/>
                      <a:r>
                        <a:rPr lang="th-TH" sz="3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          ห้วง 5 – 11 มี.ค.61    </a:t>
                      </a:r>
                    </a:p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 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 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150144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                   </a:t>
                      </a:r>
                      <a:endParaRPr lang="th-TH" sz="600" b="1" i="0" u="none" strike="noStrike" dirty="0" smtClean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  <a:p>
                      <a:pPr algn="ctr" fontAlgn="b"/>
                      <a:r>
                        <a:rPr lang="th-TH" sz="2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          </a:t>
                      </a:r>
                      <a:r>
                        <a:rPr lang="th-TH" sz="2700" b="1" i="0" u="sng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ไม่</a:t>
                      </a:r>
                      <a:r>
                        <a:rPr lang="th-TH" sz="2700" b="1" i="0" u="sng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มีผลการดำเนินการของ</a:t>
                      </a:r>
                      <a:r>
                        <a:rPr lang="th-TH" sz="2700" b="1" i="0" u="sng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หน่วย</a:t>
                      </a:r>
                    </a:p>
                    <a:p>
                      <a:pPr algn="ctr" fontAlgn="b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7144" marR="7144" marT="71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 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 </a:t>
                      </a:r>
                    </a:p>
                  </a:txBody>
                  <a:tcPr marL="7144" marR="7144" marT="714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483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/>
          </p:nvPr>
        </p:nvGraphicFramePr>
        <p:xfrm>
          <a:off x="54593" y="152400"/>
          <a:ext cx="6858002" cy="5365338"/>
        </p:xfrm>
        <a:graphic>
          <a:graphicData uri="http://schemas.openxmlformats.org/drawingml/2006/table">
            <a:tbl>
              <a:tblPr/>
              <a:tblGrid>
                <a:gridCol w="420184"/>
                <a:gridCol w="513225"/>
                <a:gridCol w="513225"/>
                <a:gridCol w="513225"/>
                <a:gridCol w="513225"/>
                <a:gridCol w="504220"/>
                <a:gridCol w="558244"/>
                <a:gridCol w="524659"/>
                <a:gridCol w="533400"/>
                <a:gridCol w="609600"/>
                <a:gridCol w="914400"/>
                <a:gridCol w="740395"/>
              </a:tblGrid>
              <a:tr h="79754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หน่วย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chemeClr val="accent2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กลุ่ม 1  ฐานความผิดเกี่ยวกับชีวิต ร่างกาย และ</a:t>
                      </a:r>
                      <a:r>
                        <a:rPr lang="th-TH" sz="2800" b="1" i="0" u="none" strike="noStrike" dirty="0" smtClean="0">
                          <a:solidFill>
                            <a:schemeClr val="accent2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เพศ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altLang="th-TH" sz="1600" b="1" dirty="0" smtClean="0">
                          <a:solidFill>
                            <a:schemeClr val="tx1"/>
                          </a:solidFill>
                          <a:latin typeface="TH Niramit AS" pitchFamily="2" charset="-34"/>
                          <a:cs typeface="TH Niramit AS" panose="02000506000000020004" pitchFamily="2" charset="-34"/>
                        </a:rPr>
                        <a:t>( ฆ่าผู้อื่นโดยเจตนา, ทำร้ายถึงแก่ความตาย, พยายามฆ่า, ทำร้ายร่างกาย, ข่มขืนกระทำชำเรา )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altLang="th-TH" sz="1600" b="1" dirty="0" smtClean="0">
                        <a:solidFill>
                          <a:schemeClr val="tx1"/>
                        </a:solidFill>
                        <a:latin typeface="TH Niramit AS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altLang="th-TH" sz="1600" b="1" dirty="0" smtClean="0">
                        <a:solidFill>
                          <a:schemeClr val="tx1"/>
                        </a:solidFill>
                        <a:latin typeface="TH Niramit AS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altLang="th-TH" sz="1600" b="1" dirty="0" smtClean="0">
                        <a:solidFill>
                          <a:schemeClr val="tx1"/>
                        </a:solidFill>
                        <a:latin typeface="TH Niramit AS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0490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ห้วง 5-11 มี.ค.61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ห้วง 1-11 มี.ค.61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ห้วง 1-11 มี.ค.60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เปรียบเทียบรับแจ้ง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เปรียบเทียบจับกุม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36564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รับแจ้ง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จับ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%จับ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รับแจ้ง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จับ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%จับ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รับแจ้ง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จับ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%จับ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จำนวน เพิ่ม/ลด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%จับกุม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012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ชย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85.71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85.71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71.43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0.00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F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+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14.29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2012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นม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80.00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87.50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92.86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+2 (14.29%)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F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-5.36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2012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บร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62.50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58.33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90.00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+2 (20.00%) </a:t>
                      </a:r>
                      <a:endParaRPr lang="en-US" sz="15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F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-31.67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0490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ยส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50.00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33.33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+1 (20.00%)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F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-66.67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2012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ศก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66.67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66.67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92.86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-8 (-57.14%) </a:t>
                      </a:r>
                      <a:endParaRPr lang="en-US" sz="105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F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-26.19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2012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สร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50.00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66.67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87.50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-10 (-62.50%) </a:t>
                      </a:r>
                      <a:endParaRPr lang="en-US" sz="13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F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-20.83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2012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อจ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-3 (-100%) </a:t>
                      </a:r>
                      <a:endParaRPr lang="en-US" sz="105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F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</a:t>
                      </a:r>
                      <a:r>
                        <a:rPr lang="th-TH" sz="2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</a:t>
                      </a:r>
                      <a:endParaRPr lang="th-TH" sz="2000" b="1" i="0" u="none" strike="noStrike" dirty="0">
                        <a:solidFill>
                          <a:srgbClr val="FF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2012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80.00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66.67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-4 (-40.00%) </a:t>
                      </a:r>
                      <a:endParaRPr lang="en-US" sz="105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F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-33.33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2012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ภ.3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71.43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69.49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91.14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-20 (-25.32%) </a:t>
                      </a:r>
                      <a:endParaRPr lang="en-US" sz="13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-21.65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3" name="สี่เหลี่ยมผืนผ้า 2"/>
          <p:cNvSpPr/>
          <p:nvPr/>
        </p:nvSpPr>
        <p:spPr>
          <a:xfrm>
            <a:off x="162051" y="5715000"/>
            <a:ext cx="6807406" cy="830997"/>
          </a:xfrm>
          <a:prstGeom prst="rect">
            <a:avLst/>
          </a:prstGeom>
          <a:solidFill>
            <a:srgbClr val="99CC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2400" dirty="0" smtClean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- </a:t>
            </a:r>
            <a:r>
              <a:rPr lang="th-TH" sz="2400" b="1" u="sng" dirty="0" smtClean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การจับกุม</a:t>
            </a:r>
            <a:r>
              <a:rPr lang="th-TH" sz="2400" b="1" dirty="0" smtClean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   	</a:t>
            </a:r>
            <a:r>
              <a:rPr lang="th-TH" sz="2400" b="1" u="sng" dirty="0" smtClean="0">
                <a:solidFill>
                  <a:srgbClr val="FF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ลดลง </a:t>
            </a:r>
            <a:r>
              <a:rPr lang="th-TH" sz="2400" dirty="0" smtClean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  21.65 </a:t>
            </a:r>
            <a:r>
              <a:rPr lang="en-US" sz="2400" dirty="0" smtClean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% </a:t>
            </a:r>
          </a:p>
          <a:p>
            <a:r>
              <a:rPr lang="th-TH" sz="2400" dirty="0" smtClean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- </a:t>
            </a:r>
            <a:r>
              <a:rPr lang="th-TH" sz="2400" b="1" u="sng" dirty="0" smtClean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คดีที่จับกุมไม่ได้</a:t>
            </a:r>
            <a:r>
              <a:rPr lang="th-TH" sz="2400" b="1" dirty="0" smtClean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   </a:t>
            </a:r>
            <a:r>
              <a:rPr lang="th-TH" sz="2400" dirty="0" smtClean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ทำร้ายร่างกาย (10</a:t>
            </a:r>
            <a:r>
              <a:rPr lang="th-TH" sz="2400" dirty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), พยายามฆ่า </a:t>
            </a:r>
            <a:r>
              <a:rPr lang="th-TH" sz="2400" dirty="0" smtClean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(3),ข่มขืน (2)</a:t>
            </a:r>
            <a:endParaRPr lang="th-TH" sz="2400" dirty="0">
              <a:solidFill>
                <a:srgbClr val="000000"/>
              </a:solidFill>
              <a:latin typeface="TH Niramit AS" panose="02000506000000020004" pitchFamily="2" charset="-34"/>
              <a:ea typeface="Tahoma" panose="020B0604030504040204" pitchFamily="34" charset="0"/>
              <a:cs typeface="TH Niramit AS" pitchFamily="2" charset="-34"/>
            </a:endParaRPr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6969456" y="166048"/>
            <a:ext cx="2119951" cy="4462760"/>
          </a:xfrm>
          <a:prstGeom prst="rect">
            <a:avLst/>
          </a:prstGeom>
          <a:solidFill>
            <a:srgbClr val="99CC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th-TH" b="1" u="sng" dirty="0" smtClean="0">
              <a:solidFill>
                <a:srgbClr val="FF0000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b="1" u="sng" dirty="0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การรับแจ้ง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2000" b="1" i="1" u="sng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ลดลง</a:t>
            </a:r>
            <a:r>
              <a:rPr lang="th-TH" sz="2000" b="1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  20  คดี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ร้อยละ -25.32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th-TH" sz="2000" dirty="0" smtClean="0">
              <a:solidFill>
                <a:srgbClr val="000000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2400" b="1" u="sng" dirty="0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คดีที่รับแจ้งมากที่สุด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1. ทำร้ายร่างกาย (</a:t>
            </a:r>
            <a:r>
              <a:rPr lang="en-US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38</a:t>
            </a: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คดี)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2. ฆ่าผู้อื่น (</a:t>
            </a:r>
            <a:r>
              <a:rPr lang="en-US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5</a:t>
            </a: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  <a:r>
              <a:rPr lang="th-TH" sz="2000" dirty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คดี)</a:t>
            </a:r>
            <a:endParaRPr lang="th-TH" sz="2000" dirty="0" smtClean="0">
              <a:solidFill>
                <a:srgbClr val="000000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3. พยายาม</a:t>
            </a:r>
            <a:r>
              <a:rPr lang="th-TH" sz="2000" dirty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ฆ่า </a:t>
            </a: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(</a:t>
            </a:r>
            <a:r>
              <a:rPr lang="en-US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5</a:t>
            </a: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  <a:r>
              <a:rPr lang="th-TH" sz="2000" dirty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คดี)</a:t>
            </a:r>
            <a:endParaRPr lang="th-TH" sz="2000" dirty="0" smtClean="0">
              <a:solidFill>
                <a:srgbClr val="000000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th-TH" sz="2000" dirty="0" smtClean="0">
              <a:solidFill>
                <a:srgbClr val="000000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2400" b="1" u="sng" dirty="0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คดีที่รับแจ้งเพิ่มขึ้น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2000" dirty="0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ไม่มีคดีที่รับแจ้งเพิ่มขึ้น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th-TH" sz="2000" dirty="0" smtClean="0">
              <a:solidFill>
                <a:srgbClr val="000000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0687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/>
          </p:nvPr>
        </p:nvGraphicFramePr>
        <p:xfrm>
          <a:off x="54593" y="152400"/>
          <a:ext cx="6858002" cy="4973556"/>
        </p:xfrm>
        <a:graphic>
          <a:graphicData uri="http://schemas.openxmlformats.org/drawingml/2006/table">
            <a:tbl>
              <a:tblPr/>
              <a:tblGrid>
                <a:gridCol w="420184"/>
                <a:gridCol w="513225"/>
                <a:gridCol w="513225"/>
                <a:gridCol w="513225"/>
                <a:gridCol w="513225"/>
                <a:gridCol w="504220"/>
                <a:gridCol w="558244"/>
                <a:gridCol w="524659"/>
                <a:gridCol w="533400"/>
                <a:gridCol w="609600"/>
                <a:gridCol w="914400"/>
                <a:gridCol w="740395"/>
              </a:tblGrid>
              <a:tr h="381000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หน่วย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gridSpan="1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H Niramit AS" panose="02000506000000020004" pitchFamily="2" charset="-34"/>
                          <a:ea typeface="+mn-ea"/>
                          <a:cs typeface="TH Niramit AS" panose="02000506000000020004" pitchFamily="2" charset="-34"/>
                        </a:rPr>
                        <a:t>กลุ่ม 2  ฐานความผิดเกี่ยวกับทรัพย์</a:t>
                      </a:r>
                      <a:endParaRPr kumimoji="0" lang="th-TH" sz="2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Niramit AS" panose="02000506000000020004" pitchFamily="2" charset="-34"/>
                        <a:ea typeface="+mn-ea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altLang="th-TH" sz="1600" b="1" dirty="0" smtClean="0">
                        <a:solidFill>
                          <a:schemeClr val="tx1"/>
                        </a:solidFill>
                        <a:latin typeface="TH Niramit AS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altLang="th-TH" sz="1600" b="1" dirty="0" smtClean="0">
                        <a:solidFill>
                          <a:schemeClr val="tx1"/>
                        </a:solidFill>
                        <a:latin typeface="TH Niramit AS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altLang="th-TH" sz="1600" b="1" dirty="0" smtClean="0">
                        <a:solidFill>
                          <a:schemeClr val="tx1"/>
                        </a:solidFill>
                        <a:latin typeface="TH Niramit AS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0490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ห้วง 5-11 มี.ค.61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ห้วง 1-11 มี.ค.61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ห้วง 1-11 มี.ค.60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เปรียบเทียบรับแจ้ง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เปรียบเทียบจับกุม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36564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รับแจ้ง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จับ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%จับ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รับแจ้ง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จับ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%จับ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รับแจ้ง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จับ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7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%จับ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จำนวน เพิ่ม/ลด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%จับกุม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012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ชย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71.43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-3 (-42.86%) 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F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-46.43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2012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นม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91.67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90.63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98.15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-22 (-40.74%) </a:t>
                      </a:r>
                      <a:endParaRPr lang="en-US" sz="13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F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-7.52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2012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บร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80.00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71.43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81.82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+3 (27.27%) </a:t>
                      </a:r>
                      <a:endParaRPr lang="en-US" sz="15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F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-10.39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0490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ยส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25.00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-5 (-55.56%) 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F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-75.00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2012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ศก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33.33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30.77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82.35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-4 (-23.53%) 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F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-51.58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2012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สร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66.67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71.43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90.00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-3 (-30.00%) 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F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-18.57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2012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อจ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75.00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62.50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-4 (-50.00%) 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F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+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12.50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2012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28.57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30.00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81.82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9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-1 (-9.09%)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FF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-51.82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2012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ภ.3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68.75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63.64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113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88.98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350" b="1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-39 (-30.71%) </a:t>
                      </a:r>
                      <a:endParaRPr lang="en-US" sz="135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-25.34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3" name="สี่เหลี่ยมผืนผ้า 2"/>
          <p:cNvSpPr/>
          <p:nvPr/>
        </p:nvSpPr>
        <p:spPr>
          <a:xfrm>
            <a:off x="148403" y="5414744"/>
            <a:ext cx="6695949" cy="830997"/>
          </a:xfrm>
          <a:prstGeom prst="rect">
            <a:avLst/>
          </a:prstGeom>
          <a:solidFill>
            <a:srgbClr val="99CC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2400" dirty="0" smtClean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- </a:t>
            </a:r>
            <a:r>
              <a:rPr lang="th-TH" sz="2400" b="1" u="sng" dirty="0" smtClean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การจับกุม</a:t>
            </a:r>
            <a:r>
              <a:rPr lang="th-TH" sz="2400" b="1" dirty="0" smtClean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   	</a:t>
            </a:r>
            <a:r>
              <a:rPr lang="th-TH" sz="2400" b="1" u="sng" dirty="0" smtClean="0">
                <a:solidFill>
                  <a:srgbClr val="FF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ลดลง</a:t>
            </a:r>
            <a:r>
              <a:rPr lang="th-TH" sz="2400" dirty="0" smtClean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  25.34</a:t>
            </a:r>
            <a:r>
              <a:rPr lang="en-US" sz="2400" dirty="0" smtClean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%</a:t>
            </a:r>
          </a:p>
          <a:p>
            <a:r>
              <a:rPr lang="th-TH" sz="2400" dirty="0" smtClean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- </a:t>
            </a:r>
            <a:r>
              <a:rPr lang="th-TH" sz="2400" b="1" u="sng" dirty="0" smtClean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คดีที่จับกุมไม่ได้</a:t>
            </a:r>
            <a:r>
              <a:rPr lang="th-TH" sz="2400" b="1" dirty="0" smtClean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  	</a:t>
            </a:r>
            <a:r>
              <a:rPr lang="th-TH" sz="2400" dirty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ลักทรัพย์ </a:t>
            </a:r>
            <a:r>
              <a:rPr lang="th-TH" sz="2400" dirty="0" smtClean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(15), </a:t>
            </a:r>
            <a:r>
              <a:rPr lang="th-TH" sz="2400" dirty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ฉ้อโกง </a:t>
            </a:r>
            <a:r>
              <a:rPr lang="th-TH" sz="2400" dirty="0" smtClean="0">
                <a:solidFill>
                  <a:srgbClr val="000000"/>
                </a:solidFill>
                <a:latin typeface="TH Niramit AS" panose="02000506000000020004" pitchFamily="2" charset="-34"/>
                <a:ea typeface="Tahoma" panose="020B0604030504040204" pitchFamily="34" charset="0"/>
                <a:cs typeface="TH Niramit AS" pitchFamily="2" charset="-34"/>
              </a:rPr>
              <a:t>(7), ยักยอก (5)</a:t>
            </a:r>
            <a:endParaRPr lang="th-TH" sz="2400" dirty="0">
              <a:solidFill>
                <a:srgbClr val="000000"/>
              </a:solidFill>
              <a:latin typeface="TH Niramit AS" panose="02000506000000020004" pitchFamily="2" charset="-34"/>
              <a:ea typeface="Tahoma" panose="020B0604030504040204" pitchFamily="34" charset="0"/>
              <a:cs typeface="TH Niramit AS" pitchFamily="2" charset="-34"/>
            </a:endParaRPr>
          </a:p>
        </p:txBody>
      </p:sp>
      <p:sp>
        <p:nvSpPr>
          <p:cNvPr id="4" name="กล่องข้อความ 3"/>
          <p:cNvSpPr txBox="1"/>
          <p:nvPr/>
        </p:nvSpPr>
        <p:spPr>
          <a:xfrm>
            <a:off x="6969456" y="174008"/>
            <a:ext cx="2119951" cy="4462760"/>
          </a:xfrm>
          <a:prstGeom prst="rect">
            <a:avLst/>
          </a:prstGeom>
          <a:solidFill>
            <a:srgbClr val="99CC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th-TH" b="1" u="sng" dirty="0" smtClean="0">
              <a:solidFill>
                <a:srgbClr val="FF0000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b="1" u="sng" dirty="0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การรับแจ้ง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2000" b="1" i="1" u="sng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ลดลง</a:t>
            </a:r>
            <a:r>
              <a:rPr lang="th-TH" sz="2000" b="1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  39  คดี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ร้อยละ -30.71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th-TH" sz="2000" dirty="0" smtClean="0">
              <a:solidFill>
                <a:srgbClr val="000000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2400" b="1" u="sng" dirty="0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คดีที่รับแจ้งมากที่สุด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1. ลัก</a:t>
            </a:r>
            <a:r>
              <a:rPr lang="th-TH" sz="2000" dirty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ทรัพย์ </a:t>
            </a: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(</a:t>
            </a:r>
            <a:r>
              <a:rPr lang="en-US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31</a:t>
            </a: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  <a:r>
              <a:rPr lang="th-TH" sz="2000" dirty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คดี)</a:t>
            </a:r>
            <a:endParaRPr lang="th-TH" sz="2000" dirty="0" smtClean="0">
              <a:solidFill>
                <a:srgbClr val="000000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2. </a:t>
            </a:r>
            <a:r>
              <a:rPr lang="th-TH" sz="2000" dirty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ฉ้อโกง </a:t>
            </a: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(</a:t>
            </a:r>
            <a:r>
              <a:rPr lang="en-US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18</a:t>
            </a: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 </a:t>
            </a:r>
            <a:r>
              <a:rPr lang="th-TH" sz="2000" dirty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คดี)</a:t>
            </a:r>
            <a:endParaRPr lang="th-TH" sz="2000" dirty="0" smtClean="0">
              <a:solidFill>
                <a:srgbClr val="000000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3. </a:t>
            </a:r>
            <a:r>
              <a:rPr lang="th-TH" sz="2000" dirty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ยักยอก </a:t>
            </a: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(12 </a:t>
            </a:r>
            <a:r>
              <a:rPr lang="th-TH" sz="2000" dirty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คดี</a:t>
            </a: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th-TH" sz="2000" dirty="0" smtClean="0">
              <a:solidFill>
                <a:srgbClr val="000000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2400" b="1" u="sng" dirty="0" smtClean="0">
                <a:solidFill>
                  <a:srgbClr val="FF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คดีที่รับแจ้งเพิ่มขึ้น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1. ฉ้อโกง (+6)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2. </a:t>
            </a:r>
            <a:r>
              <a:rPr lang="th-TH" sz="2000" dirty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ทำให้เสียทรัพย์ </a:t>
            </a: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(+1)</a:t>
            </a:r>
            <a:endParaRPr lang="th-TH" sz="2000" dirty="0">
              <a:solidFill>
                <a:srgbClr val="000000"/>
              </a:solidFill>
              <a:latin typeface="TH Niramit AS" panose="02000506000000020004" pitchFamily="2" charset="-34"/>
              <a:cs typeface="TH Niramit AS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4775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/>
          </p:nvPr>
        </p:nvGraphicFramePr>
        <p:xfrm>
          <a:off x="107506" y="38509"/>
          <a:ext cx="8928988" cy="5064091"/>
        </p:xfrm>
        <a:graphic>
          <a:graphicData uri="http://schemas.openxmlformats.org/drawingml/2006/table">
            <a:tbl>
              <a:tblPr/>
              <a:tblGrid>
                <a:gridCol w="626887"/>
                <a:gridCol w="655754"/>
                <a:gridCol w="655754"/>
                <a:gridCol w="655754"/>
                <a:gridCol w="655754"/>
                <a:gridCol w="668128"/>
                <a:gridCol w="692872"/>
                <a:gridCol w="643383"/>
                <a:gridCol w="569145"/>
                <a:gridCol w="717619"/>
                <a:gridCol w="1224902"/>
                <a:gridCol w="1163036"/>
              </a:tblGrid>
              <a:tr h="45422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หน่วย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กลุ่ม 3  ฐานความผิด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พิเศษ (17 </a:t>
                      </a:r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พรบ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.)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1907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ห้วง 5-11 มี.ค.61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ห้วง 1-11 มี.ค.61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ห้วง 1-11 มี.ค.60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เปรียบเทียบรับแจ้ง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เปรียบเทียบจับกุม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41907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รับแจ้ง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จับ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%จับ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รับแจ้ง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จับ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%จับ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รับแจ้ง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จับ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%จับ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จำนวน เพิ่ม/ลด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%จับกุม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907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ชย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66.67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50.00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+1 (33.33%)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-50.00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1907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นม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83.33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31.58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-7 (-36.84%)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+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51.75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1907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บร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+1 (33.33%)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1907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ยส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50.00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75.00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+4 ( 0.00%)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+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75.00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1907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ศก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16.67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14.29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75.00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+6 (75.00%)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-60.71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1907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สร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83.33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62.50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54.55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-3 (-27.27%)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+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7.95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1907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อจ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100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Niramit AS" panose="02000506000000020004" pitchFamily="2" charset="-34"/>
                        <a:cs typeface="TH Niramit AS" panose="02000506000000020004" pitchFamily="2" charset="-34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0.00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0.00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1907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อบ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50.00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21.05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15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E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26.67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+4 (26.67%)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-5.61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</a:tr>
              <a:tr h="419079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ภ.3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57.50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31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46.97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60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29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48.33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TH Niramit AS" panose="02000506000000020004" pitchFamily="2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+6 (10.00%) 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TH Niramit AS" panose="02000506000000020004" pitchFamily="2" charset="-34"/>
                          <a:cs typeface="TH Niramit AS" panose="02000506000000020004" pitchFamily="2" charset="-34"/>
                        </a:rPr>
                        <a:t>-1.36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4" name="กล่องข้อความ 3"/>
          <p:cNvSpPr txBox="1"/>
          <p:nvPr/>
        </p:nvSpPr>
        <p:spPr>
          <a:xfrm>
            <a:off x="107504" y="5149096"/>
            <a:ext cx="892899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200" b="1" u="sng" dirty="0" smtClean="0">
                <a:solidFill>
                  <a:srgbClr val="000000"/>
                </a:solidFill>
                <a:latin typeface="Arial"/>
              </a:rPr>
              <a:t>คดีตามนโยบาย </a:t>
            </a:r>
          </a:p>
          <a:p>
            <a:r>
              <a:rPr lang="th-TH" sz="2200" b="1" dirty="0" smtClean="0">
                <a:solidFill>
                  <a:srgbClr val="000000"/>
                </a:solidFill>
                <a:latin typeface="Arial"/>
              </a:rPr>
              <a:t>- </a:t>
            </a:r>
            <a:r>
              <a:rPr lang="th-TH" sz="2200" b="1" dirty="0" err="1" smtClean="0">
                <a:solidFill>
                  <a:srgbClr val="000000"/>
                </a:solidFill>
                <a:latin typeface="Arial"/>
              </a:rPr>
              <a:t>พรบ</a:t>
            </a:r>
            <a:r>
              <a:rPr lang="th-TH" sz="2200" b="1" dirty="0" smtClean="0">
                <a:solidFill>
                  <a:srgbClr val="000000"/>
                </a:solidFill>
                <a:latin typeface="Arial"/>
              </a:rPr>
              <a:t>.ค้ามนุษย์      		</a:t>
            </a:r>
            <a:r>
              <a:rPr lang="th-TH" sz="2200" dirty="0">
                <a:solidFill>
                  <a:srgbClr val="000000"/>
                </a:solidFill>
                <a:latin typeface="Arial"/>
              </a:rPr>
              <a:t>รับแจ้ง </a:t>
            </a:r>
            <a:r>
              <a:rPr lang="th-TH" sz="2200" dirty="0" smtClean="0">
                <a:solidFill>
                  <a:srgbClr val="000000"/>
                </a:solidFill>
                <a:latin typeface="Arial"/>
              </a:rPr>
              <a:t>1 </a:t>
            </a:r>
            <a:r>
              <a:rPr lang="th-TH" sz="2200" dirty="0">
                <a:solidFill>
                  <a:srgbClr val="000000"/>
                </a:solidFill>
                <a:latin typeface="Arial"/>
              </a:rPr>
              <a:t>คดี จับกุม </a:t>
            </a:r>
            <a:r>
              <a:rPr lang="th-TH" sz="2200" dirty="0" smtClean="0">
                <a:solidFill>
                  <a:srgbClr val="000000"/>
                </a:solidFill>
                <a:latin typeface="Arial"/>
              </a:rPr>
              <a:t>1 </a:t>
            </a:r>
            <a:r>
              <a:rPr lang="th-TH" sz="2200" dirty="0">
                <a:solidFill>
                  <a:srgbClr val="000000"/>
                </a:solidFill>
                <a:latin typeface="Arial"/>
              </a:rPr>
              <a:t>คดี  การรับแจ้ง </a:t>
            </a:r>
            <a:r>
              <a:rPr lang="th-TH" sz="2200" u="sng" dirty="0" smtClean="0">
                <a:solidFill>
                  <a:srgbClr val="FF0000"/>
                </a:solidFill>
                <a:latin typeface="Arial"/>
              </a:rPr>
              <a:t>เพิ่มขึ้น</a:t>
            </a:r>
            <a:r>
              <a:rPr lang="th-TH" sz="2200" dirty="0" smtClean="0">
                <a:solidFill>
                  <a:srgbClr val="000000"/>
                </a:solidFill>
                <a:latin typeface="Arial"/>
              </a:rPr>
              <a:t>  1 </a:t>
            </a:r>
            <a:r>
              <a:rPr lang="th-TH" sz="2200" dirty="0">
                <a:solidFill>
                  <a:srgbClr val="000000"/>
                </a:solidFill>
                <a:latin typeface="Arial"/>
              </a:rPr>
              <a:t>คดี</a:t>
            </a:r>
          </a:p>
          <a:p>
            <a:r>
              <a:rPr lang="th-TH" sz="2200" b="1" dirty="0" smtClean="0">
                <a:solidFill>
                  <a:srgbClr val="000000"/>
                </a:solidFill>
                <a:latin typeface="Arial"/>
              </a:rPr>
              <a:t>- </a:t>
            </a:r>
            <a:r>
              <a:rPr lang="th-TH" sz="2200" b="1" dirty="0" err="1" smtClean="0">
                <a:solidFill>
                  <a:srgbClr val="000000"/>
                </a:solidFill>
                <a:latin typeface="Arial"/>
              </a:rPr>
              <a:t>พรบ</a:t>
            </a:r>
            <a:r>
              <a:rPr lang="th-TH" sz="2200" b="1" dirty="0" smtClean="0">
                <a:solidFill>
                  <a:srgbClr val="000000"/>
                </a:solidFill>
                <a:latin typeface="Arial"/>
              </a:rPr>
              <a:t>.คุ้มครองเด็ก   	</a:t>
            </a:r>
            <a:r>
              <a:rPr lang="th-TH" sz="2200" dirty="0" smtClean="0">
                <a:solidFill>
                  <a:srgbClr val="FF0000"/>
                </a:solidFill>
                <a:latin typeface="Arial"/>
              </a:rPr>
              <a:t>ไม่มีการรับแจ้ง </a:t>
            </a:r>
            <a:r>
              <a:rPr lang="th-TH" sz="2200" dirty="0" smtClean="0">
                <a:solidFill>
                  <a:srgbClr val="000000"/>
                </a:solidFill>
                <a:latin typeface="Arial"/>
              </a:rPr>
              <a:t>การรับแจ้ง</a:t>
            </a:r>
            <a:r>
              <a:rPr lang="th-TH" sz="2200" dirty="0" smtClean="0">
                <a:solidFill>
                  <a:srgbClr val="FF0000"/>
                </a:solidFill>
                <a:latin typeface="Arial"/>
              </a:rPr>
              <a:t>  </a:t>
            </a:r>
            <a:r>
              <a:rPr lang="th-TH" sz="2200" u="sng" dirty="0" smtClean="0">
                <a:solidFill>
                  <a:srgbClr val="FF0000"/>
                </a:solidFill>
                <a:latin typeface="Arial"/>
              </a:rPr>
              <a:t>ลดลง</a:t>
            </a:r>
            <a:r>
              <a:rPr lang="th-TH" sz="2200" dirty="0" smtClean="0">
                <a:solidFill>
                  <a:srgbClr val="FF0000"/>
                </a:solidFill>
                <a:latin typeface="Arial"/>
              </a:rPr>
              <a:t>  </a:t>
            </a:r>
            <a:r>
              <a:rPr lang="th-TH" sz="2200" dirty="0" smtClean="0">
                <a:solidFill>
                  <a:srgbClr val="000000"/>
                </a:solidFill>
                <a:latin typeface="Arial"/>
              </a:rPr>
              <a:t>1  คดี</a:t>
            </a:r>
            <a:endParaRPr lang="th-TH" sz="2200" dirty="0" smtClean="0">
              <a:solidFill>
                <a:srgbClr val="FF0000"/>
              </a:solidFill>
              <a:latin typeface="Arial"/>
            </a:endParaRPr>
          </a:p>
          <a:p>
            <a:r>
              <a:rPr lang="th-TH" sz="2200" b="1" dirty="0" smtClean="0">
                <a:solidFill>
                  <a:srgbClr val="000000"/>
                </a:solidFill>
                <a:latin typeface="Arial"/>
              </a:rPr>
              <a:t>- </a:t>
            </a:r>
            <a:r>
              <a:rPr lang="th-TH" sz="2200" b="1" dirty="0" err="1" smtClean="0">
                <a:solidFill>
                  <a:srgbClr val="000000"/>
                </a:solidFill>
                <a:latin typeface="Arial"/>
              </a:rPr>
              <a:t>พรบ</a:t>
            </a:r>
            <a:r>
              <a:rPr lang="th-TH" sz="2200" b="1" dirty="0" smtClean="0">
                <a:solidFill>
                  <a:srgbClr val="000000"/>
                </a:solidFill>
                <a:latin typeface="Arial"/>
              </a:rPr>
              <a:t>.ป่าไม้</a:t>
            </a:r>
            <a:r>
              <a:rPr lang="th-TH" sz="2200" dirty="0" smtClean="0">
                <a:solidFill>
                  <a:srgbClr val="000000"/>
                </a:solidFill>
                <a:latin typeface="Arial"/>
              </a:rPr>
              <a:t>             </a:t>
            </a:r>
            <a:r>
              <a:rPr lang="th-TH" sz="2200" dirty="0">
                <a:solidFill>
                  <a:srgbClr val="000000"/>
                </a:solidFill>
                <a:latin typeface="Arial"/>
              </a:rPr>
              <a:t>	</a:t>
            </a:r>
            <a:r>
              <a:rPr lang="th-TH" sz="2200" dirty="0" smtClean="0">
                <a:solidFill>
                  <a:srgbClr val="000000"/>
                </a:solidFill>
                <a:latin typeface="Arial"/>
              </a:rPr>
              <a:t>รับแจ้ง 34 คดี จับกุม 11 คดี  การรับแจ้ง </a:t>
            </a:r>
            <a:r>
              <a:rPr lang="th-TH" sz="2200" u="sng" dirty="0" smtClean="0">
                <a:solidFill>
                  <a:srgbClr val="FF0000"/>
                </a:solidFill>
                <a:latin typeface="Arial"/>
              </a:rPr>
              <a:t>เพิ่มขึ้น</a:t>
            </a:r>
            <a:r>
              <a:rPr lang="th-TH" sz="2200" dirty="0" smtClean="0">
                <a:solidFill>
                  <a:srgbClr val="000000"/>
                </a:solidFill>
                <a:latin typeface="Arial"/>
              </a:rPr>
              <a:t>   5 คดี</a:t>
            </a:r>
          </a:p>
          <a:p>
            <a:r>
              <a:rPr lang="th-TH" sz="2200" b="1" dirty="0" smtClean="0">
                <a:solidFill>
                  <a:srgbClr val="000000"/>
                </a:solidFill>
                <a:latin typeface="Arial"/>
              </a:rPr>
              <a:t>- </a:t>
            </a:r>
            <a:r>
              <a:rPr lang="th-TH" sz="2200" b="1" dirty="0" err="1">
                <a:solidFill>
                  <a:srgbClr val="000000"/>
                </a:solidFill>
                <a:latin typeface="TH Niramit AS" panose="02000506000000020004" pitchFamily="2" charset="-34"/>
              </a:rPr>
              <a:t>พรบ</a:t>
            </a:r>
            <a:r>
              <a:rPr lang="th-TH" sz="2200" b="1" dirty="0">
                <a:solidFill>
                  <a:srgbClr val="000000"/>
                </a:solidFill>
                <a:latin typeface="TH Niramit AS" panose="02000506000000020004" pitchFamily="2" charset="-34"/>
              </a:rPr>
              <a:t>.ห้ามเรียกดอกเบี้ยเกิน</a:t>
            </a:r>
            <a:r>
              <a:rPr lang="th-TH" sz="2200" b="1" dirty="0" smtClean="0">
                <a:solidFill>
                  <a:srgbClr val="000000"/>
                </a:solidFill>
                <a:latin typeface="TH Niramit AS" panose="02000506000000020004" pitchFamily="2" charset="-34"/>
              </a:rPr>
              <a:t>อัตรา	 </a:t>
            </a:r>
            <a:r>
              <a:rPr lang="th-TH" sz="2200" dirty="0">
                <a:solidFill>
                  <a:srgbClr val="FF0000"/>
                </a:solidFill>
                <a:latin typeface="Arial"/>
              </a:rPr>
              <a:t>ไม่มีการรับแจ้ง </a:t>
            </a:r>
            <a:r>
              <a:rPr lang="th-TH" sz="2200" dirty="0" smtClean="0">
                <a:solidFill>
                  <a:srgbClr val="FF0000"/>
                </a:solidFill>
                <a:latin typeface="Arial"/>
              </a:rPr>
              <a:t> </a:t>
            </a: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</a:rPr>
              <a:t>การรับแจ้ง   </a:t>
            </a:r>
            <a:r>
              <a:rPr lang="th-TH" sz="2000" u="sng" dirty="0" smtClean="0">
                <a:solidFill>
                  <a:srgbClr val="FF0000"/>
                </a:solidFill>
                <a:latin typeface="TH Niramit AS" panose="02000506000000020004" pitchFamily="2" charset="-34"/>
              </a:rPr>
              <a:t>ลดลง</a:t>
            </a:r>
            <a:r>
              <a:rPr lang="th-TH" sz="2000" dirty="0" smtClean="0">
                <a:solidFill>
                  <a:srgbClr val="FF0000"/>
                </a:solidFill>
                <a:latin typeface="TH Niramit AS" panose="02000506000000020004" pitchFamily="2" charset="-34"/>
              </a:rPr>
              <a:t>  </a:t>
            </a:r>
            <a:r>
              <a:rPr lang="th-TH" sz="2000" dirty="0" smtClean="0">
                <a:solidFill>
                  <a:srgbClr val="000000"/>
                </a:solidFill>
                <a:latin typeface="TH Niramit AS" panose="02000506000000020004" pitchFamily="2" charset="-34"/>
              </a:rPr>
              <a:t> 6 คดี</a:t>
            </a:r>
            <a:endParaRPr lang="th-TH" sz="20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213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1703</Words>
  <Application>Microsoft Office PowerPoint</Application>
  <PresentationFormat>นำเสนอทางหน้าจอ (4:3)</PresentationFormat>
  <Paragraphs>862</Paragraphs>
  <Slides>14</Slides>
  <Notes>7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9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14</vt:i4>
      </vt:variant>
    </vt:vector>
  </HeadingPairs>
  <TitlesOfParts>
    <vt:vector size="24" baseType="lpstr">
      <vt:lpstr>Angsana New</vt:lpstr>
      <vt:lpstr>Arial</vt:lpstr>
      <vt:lpstr>Calibri</vt:lpstr>
      <vt:lpstr>Cordia New</vt:lpstr>
      <vt:lpstr>Tahoma</vt:lpstr>
      <vt:lpstr>TH Niramit AS</vt:lpstr>
      <vt:lpstr>TH NiramitIT๙</vt:lpstr>
      <vt:lpstr>TH SarabunIT๙</vt:lpstr>
      <vt:lpstr>Times New Roman</vt:lpstr>
      <vt:lpstr>ชุดรูปแบบของ Office</vt:lpstr>
      <vt:lpstr> ศปก.ภ.๓ ฝอ.2 บก.อก.ภ.๓  วันที่ 13 มี.ค.61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artid.d</dc:creator>
  <cp:lastModifiedBy>Acer</cp:lastModifiedBy>
  <cp:revision>13</cp:revision>
  <cp:lastPrinted>2018-03-12T04:32:02Z</cp:lastPrinted>
  <dcterms:created xsi:type="dcterms:W3CDTF">2018-03-12T02:07:44Z</dcterms:created>
  <dcterms:modified xsi:type="dcterms:W3CDTF">2018-03-12T08:43:03Z</dcterms:modified>
</cp:coreProperties>
</file>